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7" r:id="rId7"/>
    <p:sldId id="282" r:id="rId8"/>
    <p:sldId id="264" r:id="rId9"/>
    <p:sldId id="266" r:id="rId10"/>
    <p:sldId id="271" r:id="rId11"/>
    <p:sldId id="284" r:id="rId12"/>
    <p:sldId id="285" r:id="rId13"/>
    <p:sldId id="272" r:id="rId14"/>
    <p:sldId id="283" r:id="rId15"/>
    <p:sldId id="279" r:id="rId16"/>
  </p:sldIdLst>
  <p:sldSz cx="9144000" cy="5143500" type="screen16x9"/>
  <p:notesSz cx="6858000" cy="9144000"/>
  <p:embeddedFontLst>
    <p:embeddedFont>
      <p:font typeface="Barlow" panose="020B0604020202020204" charset="-18"/>
      <p:regular r:id="rId18"/>
      <p:bold r:id="rId19"/>
      <p:italic r:id="rId20"/>
      <p:boldItalic r:id="rId21"/>
    </p:embeddedFont>
    <p:embeddedFont>
      <p:font typeface="Barlow Light" panose="020B0604020202020204" charset="-18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Miriam Libre" panose="020B0604020202020204" charset="-79"/>
      <p:regular r:id="rId30"/>
      <p:bold r:id="rId31"/>
    </p:embeddedFont>
    <p:embeddedFont>
      <p:font typeface="Work Sans" panose="020B0604020202020204" charset="-18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29A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3C391F-095A-4E6A-9975-BD0D5DA70757}">
  <a:tblStyle styleId="{F73C391F-095A-4E6A-9975-BD0D5DA707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7" d="100"/>
          <a:sy n="97" d="100"/>
        </p:scale>
        <p:origin x="104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e1c607c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e1c607c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0060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0021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557947" y="-9"/>
            <a:ext cx="1564584" cy="2825099"/>
            <a:chOff x="0" y="855663"/>
            <a:chExt cx="1257300" cy="2270250"/>
          </a:xfrm>
        </p:grpSpPr>
        <p:sp>
          <p:nvSpPr>
            <p:cNvPr id="13" name="Google Shape;13;p2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-5400000">
            <a:off x="7256368" y="-405553"/>
            <a:ext cx="1043197" cy="2732065"/>
            <a:chOff x="7556500" y="3806825"/>
            <a:chExt cx="838313" cy="2195488"/>
          </a:xfrm>
        </p:grpSpPr>
        <p:sp>
          <p:nvSpPr>
            <p:cNvPr id="22" name="Google Shape;22;p2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 rot="5400000">
            <a:off x="527351" y="2768116"/>
            <a:ext cx="1389642" cy="2444192"/>
            <a:chOff x="4395788" y="4144963"/>
            <a:chExt cx="1058775" cy="1862100"/>
          </a:xfrm>
        </p:grpSpPr>
        <p:sp>
          <p:nvSpPr>
            <p:cNvPr id="34" name="Google Shape;34;p2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10800000">
            <a:off x="6869501" y="2412068"/>
            <a:ext cx="1768658" cy="2731445"/>
            <a:chOff x="6545263" y="855663"/>
            <a:chExt cx="1469962" cy="2270150"/>
          </a:xfrm>
        </p:grpSpPr>
        <p:sp>
          <p:nvSpPr>
            <p:cNvPr id="38" name="Google Shape;38;p2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ctrTitle"/>
          </p:nvPr>
        </p:nvSpPr>
        <p:spPr>
          <a:xfrm>
            <a:off x="2626350" y="1888150"/>
            <a:ext cx="3891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51" name="Google Shape;51;p3"/>
          <p:cNvGrpSpPr/>
          <p:nvPr/>
        </p:nvGrpSpPr>
        <p:grpSpPr>
          <a:xfrm rot="-5400000">
            <a:off x="7456019" y="290004"/>
            <a:ext cx="1223732" cy="2152215"/>
            <a:chOff x="4395788" y="4144963"/>
            <a:chExt cx="1058775" cy="1862100"/>
          </a:xfrm>
        </p:grpSpPr>
        <p:sp>
          <p:nvSpPr>
            <p:cNvPr id="52" name="Google Shape;52;p3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3"/>
          <p:cNvGrpSpPr/>
          <p:nvPr/>
        </p:nvGrpSpPr>
        <p:grpSpPr>
          <a:xfrm rot="-5400000">
            <a:off x="721039" y="2564836"/>
            <a:ext cx="1106346" cy="2548423"/>
            <a:chOff x="3357563" y="850900"/>
            <a:chExt cx="957212" cy="2204900"/>
          </a:xfrm>
        </p:grpSpPr>
        <p:sp>
          <p:nvSpPr>
            <p:cNvPr id="56" name="Google Shape;56;p3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2454800" y="0"/>
            <a:ext cx="4234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 txBox="1">
            <a:spLocks noGrp="1"/>
          </p:cNvSpPr>
          <p:nvPr>
            <p:ph type="body" idx="1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  <a:defRPr i="1"/>
            </a:lvl1pPr>
            <a:lvl2pPr marL="914400" lvl="1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￭"/>
              <a:defRPr i="1"/>
            </a:lvl2pPr>
            <a:lvl3pPr marL="1371600" lvl="2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⬝"/>
              <a:defRPr i="1"/>
            </a:lvl3pPr>
            <a:lvl4pPr marL="1828800" lvl="3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6000" lvl="4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200" lvl="5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400" lvl="6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600" lvl="7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800" lvl="8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endParaRPr/>
          </a:p>
        </p:txBody>
      </p:sp>
      <p:sp>
        <p:nvSpPr>
          <p:cNvPr id="63" name="Google Shape;63;p4"/>
          <p:cNvSpPr txBox="1"/>
          <p:nvPr/>
        </p:nvSpPr>
        <p:spPr>
          <a:xfrm>
            <a:off x="3593400" y="19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A5B0FE"/>
                </a:solidFill>
                <a:latin typeface="Work Sans"/>
                <a:ea typeface="Work Sans"/>
                <a:cs typeface="Work Sans"/>
                <a:sym typeface="Work Sans"/>
              </a:rPr>
              <a:t>“</a:t>
            </a:r>
            <a:endParaRPr sz="7200" b="1">
              <a:solidFill>
                <a:srgbClr val="A5B0F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" name="Google Shape;64;p4"/>
          <p:cNvSpPr txBox="1">
            <a:spLocks noGrp="1"/>
          </p:cNvSpPr>
          <p:nvPr>
            <p:ph type="sldNum" idx="12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" name="Google Shape;65;p4"/>
          <p:cNvGrpSpPr/>
          <p:nvPr/>
        </p:nvGrpSpPr>
        <p:grpSpPr>
          <a:xfrm>
            <a:off x="6876950" y="3340125"/>
            <a:ext cx="2267050" cy="1803375"/>
            <a:chOff x="9925050" y="4203700"/>
            <a:chExt cx="2267050" cy="1803375"/>
          </a:xfrm>
        </p:grpSpPr>
        <p:sp>
          <p:nvSpPr>
            <p:cNvPr id="66" name="Google Shape;66;p4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4"/>
          <p:cNvGrpSpPr/>
          <p:nvPr/>
        </p:nvGrpSpPr>
        <p:grpSpPr>
          <a:xfrm>
            <a:off x="0" y="0"/>
            <a:ext cx="2266938" cy="1754200"/>
            <a:chOff x="9598025" y="882650"/>
            <a:chExt cx="2266938" cy="1754200"/>
          </a:xfrm>
        </p:grpSpPr>
        <p:sp>
          <p:nvSpPr>
            <p:cNvPr id="79" name="Google Shape;79;p4"/>
            <p:cNvSpPr/>
            <p:nvPr/>
          </p:nvSpPr>
          <p:spPr>
            <a:xfrm>
              <a:off x="10239375" y="1881188"/>
              <a:ext cx="1398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9598025" y="882650"/>
              <a:ext cx="995400" cy="15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0672763" y="1581150"/>
              <a:ext cx="1192200" cy="10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0914063" y="1881188"/>
              <a:ext cx="6795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▹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￭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⬝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>
            <a:off x="6422240" y="-62"/>
            <a:ext cx="1652475" cy="2270250"/>
            <a:chOff x="0" y="855663"/>
            <a:chExt cx="1652475" cy="2270250"/>
          </a:xfrm>
        </p:grpSpPr>
        <p:sp>
          <p:nvSpPr>
            <p:cNvPr id="90" name="Google Shape;90;p5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476375" y="2262188"/>
              <a:ext cx="176100" cy="72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5"/>
          <p:cNvGrpSpPr/>
          <p:nvPr/>
        </p:nvGrpSpPr>
        <p:grpSpPr>
          <a:xfrm>
            <a:off x="7106138" y="2674863"/>
            <a:ext cx="1551087" cy="2468625"/>
            <a:chOff x="715963" y="3538538"/>
            <a:chExt cx="1551087" cy="2468625"/>
          </a:xfrm>
        </p:grpSpPr>
        <p:sp>
          <p:nvSpPr>
            <p:cNvPr id="100" name="Google Shape;100;p5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4572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body" idx="2"/>
          </p:nvPr>
        </p:nvSpPr>
        <p:spPr>
          <a:xfrm>
            <a:off x="219835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body" idx="3"/>
          </p:nvPr>
        </p:nvSpPr>
        <p:spPr>
          <a:xfrm>
            <a:off x="3939500" y="16615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6405913" y="-12"/>
            <a:ext cx="2347900" cy="2270150"/>
            <a:chOff x="6545263" y="855663"/>
            <a:chExt cx="2347900" cy="2270150"/>
          </a:xfrm>
        </p:grpSpPr>
        <p:sp>
          <p:nvSpPr>
            <p:cNvPr id="151" name="Google Shape;151;p7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8234363" y="2009775"/>
              <a:ext cx="658800" cy="54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8320088" y="2133600"/>
              <a:ext cx="27000" cy="3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8389938" y="2620963"/>
              <a:ext cx="810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8518525" y="2620963"/>
              <a:ext cx="58800" cy="25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7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65" name="Google Shape;165;p7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"/>
          <p:cNvSpPr txBox="1">
            <a:spLocks noGrp="1"/>
          </p:cNvSpPr>
          <p:nvPr>
            <p:ph type="body" idx="1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>
            <a:endParaRPr/>
          </a:p>
        </p:txBody>
      </p:sp>
      <p:sp>
        <p:nvSpPr>
          <p:cNvPr id="223" name="Google Shape;223;p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 type="blank">
  <p:cSld name="BLANK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"/>
          <p:cNvSpPr/>
          <p:nvPr/>
        </p:nvSpPr>
        <p:spPr>
          <a:xfrm>
            <a:off x="0" y="0"/>
            <a:ext cx="4566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hird">
  <p:cSld name="BLANK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"/>
          <p:cNvSpPr/>
          <p:nvPr/>
        </p:nvSpPr>
        <p:spPr>
          <a:xfrm flipH="1">
            <a:off x="0" y="0"/>
            <a:ext cx="304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0070C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▹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￭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⬝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6" r:id="rId7"/>
    <p:sldLayoutId id="2147483657" r:id="rId8"/>
    <p:sldLayoutId id="2147483658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>
            <a:spLocks noGrp="1"/>
          </p:cNvSpPr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400" b="1" dirty="0">
                <a:solidFill>
                  <a:schemeClr val="bg1"/>
                </a:solidFill>
              </a:rPr>
              <a:t>Słowa, słowa, słowa…</a:t>
            </a:r>
            <a:br>
              <a:rPr lang="pl-PL" sz="4400" b="1" dirty="0">
                <a:solidFill>
                  <a:schemeClr val="bg1"/>
                </a:solidFill>
              </a:rPr>
            </a:br>
            <a:r>
              <a:rPr lang="pl-PL" sz="4400" b="1" dirty="0">
                <a:solidFill>
                  <a:schemeClr val="bg1"/>
                </a:solidFill>
              </a:rPr>
              <a:t>kreatywnie na językach obcych</a:t>
            </a:r>
            <a:br>
              <a:rPr lang="pl-PL" sz="44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(nauka stacjonarna vs zdalna)</a:t>
            </a:r>
            <a:endParaRPr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4176971F-E200-44AD-9F0B-4C35EA607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516" y="4229518"/>
            <a:ext cx="3504153" cy="6183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"/>
          <p:cNvSpPr txBox="1">
            <a:spLocks noGrp="1"/>
          </p:cNvSpPr>
          <p:nvPr>
            <p:ph type="ctrTitle" idx="4294967295"/>
          </p:nvPr>
        </p:nvSpPr>
        <p:spPr>
          <a:xfrm>
            <a:off x="685800" y="440350"/>
            <a:ext cx="3297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600" dirty="0">
                <a:solidFill>
                  <a:srgbClr val="0070C0"/>
                </a:solidFill>
              </a:rPr>
              <a:t>Dorota</a:t>
            </a:r>
            <a:r>
              <a:rPr lang="pl-PL" sz="6000" dirty="0">
                <a:solidFill>
                  <a:srgbClr val="0070C0"/>
                </a:solidFill>
              </a:rPr>
              <a:t> </a:t>
            </a:r>
            <a:r>
              <a:rPr lang="pl-PL" sz="3600" dirty="0">
                <a:solidFill>
                  <a:srgbClr val="0070C0"/>
                </a:solidFill>
              </a:rPr>
              <a:t>Gorzejewska</a:t>
            </a: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255" name="Google Shape;255;p15"/>
          <p:cNvSpPr txBox="1">
            <a:spLocks noGrp="1"/>
          </p:cNvSpPr>
          <p:nvPr>
            <p:ph type="subTitle" idx="4294967295"/>
          </p:nvPr>
        </p:nvSpPr>
        <p:spPr>
          <a:xfrm>
            <a:off x="685800" y="1639975"/>
            <a:ext cx="3297300" cy="31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3000" dirty="0">
                <a:solidFill>
                  <a:srgbClr val="0070C0"/>
                </a:solidFill>
              </a:rPr>
              <a:t>koordynator  języków obcych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3000" dirty="0">
                <a:solidFill>
                  <a:srgbClr val="0070C0"/>
                </a:solidFill>
              </a:rPr>
              <a:t>w projekcie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3000" dirty="0">
                <a:solidFill>
                  <a:srgbClr val="0070C0"/>
                </a:solidFill>
              </a:rPr>
              <a:t>Pomorskiej Szkoły Ćwiczeń </a:t>
            </a:r>
            <a:endParaRPr sz="3000" dirty="0">
              <a:solidFill>
                <a:srgbClr val="0070C0"/>
              </a:solidFill>
            </a:endParaRPr>
          </a:p>
        </p:txBody>
      </p:sp>
      <p:sp>
        <p:nvSpPr>
          <p:cNvPr id="256" name="Google Shape;256;p15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3" name="Obraz 2" descr="Obraz zawierający osoba, ściana, wewnątrz, biały&#10;&#10;Opis wygenerowany automatycznie">
            <a:extLst>
              <a:ext uri="{FF2B5EF4-FFF2-40B4-BE49-F238E27FC236}">
                <a16:creationId xmlns:a16="http://schemas.microsoft.com/office/drawing/2014/main" id="{B70FAD46-8676-458D-B90F-51CD6B28C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689" y="744920"/>
            <a:ext cx="2739742" cy="36536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>
            <a:spLocks noGrp="1"/>
          </p:cNvSpPr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dirty="0">
                <a:solidFill>
                  <a:srgbClr val="0070C0"/>
                </a:solidFill>
              </a:rPr>
              <a:t>Pomorska Szkoła Ćwiczeń – założenia projektu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62" name="Google Shape;262;p16"/>
          <p:cNvSpPr txBox="1">
            <a:spLocks noGrp="1"/>
          </p:cNvSpPr>
          <p:nvPr>
            <p:ph type="body" idx="1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pl-PL" dirty="0"/>
              <a:t>Cykl spotkań z nauczycielami </a:t>
            </a:r>
          </a:p>
          <a:p>
            <a:pPr lvl="0"/>
            <a:r>
              <a:rPr lang="pl-PL" dirty="0"/>
              <a:t>Dzielenie się wiedzą, wymiana doświadczeń</a:t>
            </a:r>
            <a:endParaRPr lang="en-US" dirty="0"/>
          </a:p>
          <a:p>
            <a:r>
              <a:rPr lang="pl-PL" dirty="0"/>
              <a:t>Warsztaty stacjonarne i zdalne</a:t>
            </a:r>
            <a:endParaRPr lang="en-US" dirty="0"/>
          </a:p>
          <a:p>
            <a:r>
              <a:rPr lang="pl-PL" dirty="0"/>
              <a:t>Szkolenia i konsultacje</a:t>
            </a:r>
            <a:endParaRPr lang="en-US" dirty="0"/>
          </a:p>
          <a:p>
            <a:r>
              <a:rPr lang="pl-PL" dirty="0"/>
              <a:t>Lekcje pokazowe</a:t>
            </a:r>
            <a:endParaRPr lang="en-US" dirty="0"/>
          </a:p>
          <a:p>
            <a:pPr marL="76200" lvl="0" indent="0">
              <a:buNone/>
            </a:pPr>
            <a:endParaRPr lang="en-US" dirty="0"/>
          </a:p>
        </p:txBody>
      </p:sp>
      <p:sp>
        <p:nvSpPr>
          <p:cNvPr id="263" name="Google Shape;263;p16"/>
          <p:cNvSpPr txBox="1">
            <a:spLocks noGrp="1"/>
          </p:cNvSpPr>
          <p:nvPr>
            <p:ph type="sldNum" idx="12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 txBox="1">
            <a:spLocks noGrp="1"/>
          </p:cNvSpPr>
          <p:nvPr>
            <p:ph type="ctrTitle"/>
          </p:nvPr>
        </p:nvSpPr>
        <p:spPr>
          <a:xfrm>
            <a:off x="323192" y="-943890"/>
            <a:ext cx="6747642" cy="197392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dirty="0"/>
              <a:t>nauka stacjonarna vs nauka zdalna</a:t>
            </a:r>
            <a:endParaRPr sz="2800" dirty="0"/>
          </a:p>
        </p:txBody>
      </p:sp>
      <p:sp>
        <p:nvSpPr>
          <p:cNvPr id="269" name="Google Shape;269;p17"/>
          <p:cNvSpPr txBox="1">
            <a:spLocks noGrp="1"/>
          </p:cNvSpPr>
          <p:nvPr>
            <p:ph type="subTitle" idx="1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l-PL" dirty="0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E2867AD-95AA-47E1-BE1B-FCC3FEA758A9}"/>
              </a:ext>
            </a:extLst>
          </p:cNvPr>
          <p:cNvGrpSpPr/>
          <p:nvPr/>
        </p:nvGrpSpPr>
        <p:grpSpPr>
          <a:xfrm>
            <a:off x="2626350" y="969196"/>
            <a:ext cx="2834492" cy="3087960"/>
            <a:chOff x="645453" y="670937"/>
            <a:chExt cx="4685950" cy="41697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1B75304D-3704-4428-BC2B-F703EAC24BBA}"/>
                </a:ext>
              </a:extLst>
            </p:cNvPr>
            <p:cNvSpPr/>
            <p:nvPr/>
          </p:nvSpPr>
          <p:spPr>
            <a:xfrm>
              <a:off x="645453" y="670937"/>
              <a:ext cx="4685950" cy="416975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Prostokąt: zaokrąglone rogi 4">
              <a:extLst>
                <a:ext uri="{FF2B5EF4-FFF2-40B4-BE49-F238E27FC236}">
                  <a16:creationId xmlns:a16="http://schemas.microsoft.com/office/drawing/2014/main" id="{64350969-5FAC-4B35-853F-73ED28B24553}"/>
                </a:ext>
              </a:extLst>
            </p:cNvPr>
            <p:cNvSpPr txBox="1"/>
            <p:nvPr/>
          </p:nvSpPr>
          <p:spPr>
            <a:xfrm>
              <a:off x="645453" y="793065"/>
              <a:ext cx="4441695" cy="3925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2000" kern="1200" dirty="0"/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2000" kern="1200" dirty="0"/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I część projektu – nauka stacjonarna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kern="1200" dirty="0"/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w szkole / w klasie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metody tradycyjne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metody nieformalne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wyjścia / wycieczki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innowacje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projekty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TIK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sz="2000" kern="1200" dirty="0"/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38894C14-1F2F-47A9-A582-E1C755823BAD}"/>
              </a:ext>
            </a:extLst>
          </p:cNvPr>
          <p:cNvGrpSpPr/>
          <p:nvPr/>
        </p:nvGrpSpPr>
        <p:grpSpPr>
          <a:xfrm>
            <a:off x="5653589" y="2041634"/>
            <a:ext cx="2834491" cy="2732853"/>
            <a:chOff x="5824246" y="420358"/>
            <a:chExt cx="4849176" cy="4358178"/>
          </a:xfrm>
        </p:grpSpPr>
        <p:sp>
          <p:nvSpPr>
            <p:cNvPr id="11" name="Prostokąt: zaokrąglone rogi 10">
              <a:extLst>
                <a:ext uri="{FF2B5EF4-FFF2-40B4-BE49-F238E27FC236}">
                  <a16:creationId xmlns:a16="http://schemas.microsoft.com/office/drawing/2014/main" id="{66BB68C4-9534-47C1-87AE-E01A0CB0C31D}"/>
                </a:ext>
              </a:extLst>
            </p:cNvPr>
            <p:cNvSpPr/>
            <p:nvPr/>
          </p:nvSpPr>
          <p:spPr>
            <a:xfrm>
              <a:off x="5824246" y="420358"/>
              <a:ext cx="4849176" cy="435817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Prostokąt: zaokrąglone rogi 4">
              <a:extLst>
                <a:ext uri="{FF2B5EF4-FFF2-40B4-BE49-F238E27FC236}">
                  <a16:creationId xmlns:a16="http://schemas.microsoft.com/office/drawing/2014/main" id="{0C59DE2F-BAAD-4D0A-B881-3BABCE73AAA4}"/>
                </a:ext>
              </a:extLst>
            </p:cNvPr>
            <p:cNvSpPr txBox="1"/>
            <p:nvPr/>
          </p:nvSpPr>
          <p:spPr>
            <a:xfrm>
              <a:off x="5951893" y="548005"/>
              <a:ext cx="4593882" cy="41028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II część projektu – nauka zdalna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l-PL" kern="1200" dirty="0"/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w domu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sprzęt komputerowy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TIK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e – podręczniki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multimedia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platformy edukacyjne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/>
                <a:t>- projekty online</a:t>
              </a:r>
              <a:endParaRPr lang="en-US" kern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"/>
          <p:cNvSpPr txBox="1">
            <a:spLocks noGrp="1"/>
          </p:cNvSpPr>
          <p:nvPr>
            <p:ph type="body" idx="1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Najważniejsza jest komunikacja!</a:t>
            </a:r>
            <a:br>
              <a:rPr lang="pl-PL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br>
              <a:rPr lang="pl-PL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en-US" sz="2400" b="1" i="0" kern="1200" cap="all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Nauczać</a:t>
            </a:r>
            <a:r>
              <a:rPr lang="en-US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języków </a:t>
            </a:r>
            <a:r>
              <a:rPr lang="en-US" sz="2400" b="1" i="0" kern="1200" cap="all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efektywnie</a:t>
            </a:r>
            <a:r>
              <a:rPr lang="en-US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, </a:t>
            </a:r>
            <a:endParaRPr lang="pl-PL" sz="2400" b="1" i="0" kern="1200" cap="all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kern="1200" cap="all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czyli</a:t>
            </a:r>
            <a:r>
              <a:rPr lang="en-US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jak?</a:t>
            </a:r>
            <a:br>
              <a:rPr lang="en-US" sz="2400" b="1" i="0" kern="1200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endParaRPr i="0" dirty="0">
              <a:solidFill>
                <a:srgbClr val="0070C0"/>
              </a:solidFill>
            </a:endParaRPr>
          </a:p>
        </p:txBody>
      </p:sp>
      <p:sp>
        <p:nvSpPr>
          <p:cNvPr id="275" name="Google Shape;275;p18"/>
          <p:cNvSpPr txBox="1">
            <a:spLocks noGrp="1"/>
          </p:cNvSpPr>
          <p:nvPr>
            <p:ph type="sldNum" idx="12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 txBox="1">
            <a:spLocks noGrp="1"/>
          </p:cNvSpPr>
          <p:nvPr>
            <p:ph type="body" idx="1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pl-PL" sz="2400" dirty="0"/>
              <a:t>Co może</a:t>
            </a: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pl-PL" sz="2400" dirty="0"/>
              <a:t> w tym pomóc?</a:t>
            </a:r>
            <a:endParaRPr sz="2400" dirty="0"/>
          </a:p>
        </p:txBody>
      </p:sp>
      <p:sp>
        <p:nvSpPr>
          <p:cNvPr id="331" name="Google Shape;331;p2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5" name="Google Shape;1078;p41">
            <a:extLst>
              <a:ext uri="{FF2B5EF4-FFF2-40B4-BE49-F238E27FC236}">
                <a16:creationId xmlns:a16="http://schemas.microsoft.com/office/drawing/2014/main" id="{56169FEB-034E-4C78-B84C-564E8B067766}"/>
              </a:ext>
            </a:extLst>
          </p:cNvPr>
          <p:cNvGrpSpPr/>
          <p:nvPr/>
        </p:nvGrpSpPr>
        <p:grpSpPr>
          <a:xfrm>
            <a:off x="105334" y="242245"/>
            <a:ext cx="5841124" cy="4658710"/>
            <a:chOff x="1301750" y="920750"/>
            <a:chExt cx="5095875" cy="5100637"/>
          </a:xfrm>
        </p:grpSpPr>
        <p:sp>
          <p:nvSpPr>
            <p:cNvPr id="6" name="Google Shape;1079;p41">
              <a:extLst>
                <a:ext uri="{FF2B5EF4-FFF2-40B4-BE49-F238E27FC236}">
                  <a16:creationId xmlns:a16="http://schemas.microsoft.com/office/drawing/2014/main" id="{6A7E99D1-7189-4E03-AC1F-19EDA005B3DE}"/>
                </a:ext>
              </a:extLst>
            </p:cNvPr>
            <p:cNvSpPr/>
            <p:nvPr/>
          </p:nvSpPr>
          <p:spPr>
            <a:xfrm>
              <a:off x="1301750" y="2546350"/>
              <a:ext cx="1801812" cy="2917825"/>
            </a:xfrm>
            <a:custGeom>
              <a:avLst/>
              <a:gdLst/>
              <a:ahLst/>
              <a:cxnLst/>
              <a:rect l="l" t="t" r="r" b="b"/>
              <a:pathLst>
                <a:path w="405" h="655" extrusionOk="0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080;p41">
              <a:extLst>
                <a:ext uri="{FF2B5EF4-FFF2-40B4-BE49-F238E27FC236}">
                  <a16:creationId xmlns:a16="http://schemas.microsoft.com/office/drawing/2014/main" id="{E4302F04-C5D7-4D0A-80C5-A687DB3126F0}"/>
                </a:ext>
              </a:extLst>
            </p:cNvPr>
            <p:cNvSpPr/>
            <p:nvPr/>
          </p:nvSpPr>
          <p:spPr>
            <a:xfrm>
              <a:off x="2387600" y="4403725"/>
              <a:ext cx="2865436" cy="1617662"/>
            </a:xfrm>
            <a:custGeom>
              <a:avLst/>
              <a:gdLst/>
              <a:ahLst/>
              <a:cxnLst/>
              <a:rect l="l" t="t" r="r" b="b"/>
              <a:pathLst>
                <a:path w="644" h="363" extrusionOk="0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081;p41">
              <a:extLst>
                <a:ext uri="{FF2B5EF4-FFF2-40B4-BE49-F238E27FC236}">
                  <a16:creationId xmlns:a16="http://schemas.microsoft.com/office/drawing/2014/main" id="{6005C4EB-9F34-4D05-B4A0-001CCDC72204}"/>
                </a:ext>
              </a:extLst>
            </p:cNvPr>
            <p:cNvSpPr/>
            <p:nvPr/>
          </p:nvSpPr>
          <p:spPr>
            <a:xfrm>
              <a:off x="4546600" y="2790825"/>
              <a:ext cx="1851025" cy="2717800"/>
            </a:xfrm>
            <a:custGeom>
              <a:avLst/>
              <a:gdLst/>
              <a:ahLst/>
              <a:cxnLst/>
              <a:rect l="l" t="t" r="r" b="b"/>
              <a:pathLst>
                <a:path w="416" h="610" extrusionOk="0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082;p41">
              <a:extLst>
                <a:ext uri="{FF2B5EF4-FFF2-40B4-BE49-F238E27FC236}">
                  <a16:creationId xmlns:a16="http://schemas.microsoft.com/office/drawing/2014/main" id="{51182720-3CEB-466F-80DE-0BC387E502C5}"/>
                </a:ext>
              </a:extLst>
            </p:cNvPr>
            <p:cNvSpPr/>
            <p:nvPr/>
          </p:nvSpPr>
          <p:spPr>
            <a:xfrm>
              <a:off x="3962400" y="925512"/>
              <a:ext cx="2297112" cy="2333625"/>
            </a:xfrm>
            <a:custGeom>
              <a:avLst/>
              <a:gdLst/>
              <a:ahLst/>
              <a:cxnLst/>
              <a:rect l="l" t="t" r="r" b="b"/>
              <a:pathLst>
                <a:path w="516" h="524" extrusionOk="0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083;p41">
              <a:extLst>
                <a:ext uri="{FF2B5EF4-FFF2-40B4-BE49-F238E27FC236}">
                  <a16:creationId xmlns:a16="http://schemas.microsoft.com/office/drawing/2014/main" id="{AFC5ECDF-79C9-49B6-9A3D-EDF43285F88A}"/>
                </a:ext>
              </a:extLst>
            </p:cNvPr>
            <p:cNvSpPr/>
            <p:nvPr/>
          </p:nvSpPr>
          <p:spPr>
            <a:xfrm>
              <a:off x="1466850" y="920750"/>
              <a:ext cx="2759074" cy="2097087"/>
            </a:xfrm>
            <a:custGeom>
              <a:avLst/>
              <a:gdLst/>
              <a:ahLst/>
              <a:cxnLst/>
              <a:rect l="l" t="t" r="r" b="b"/>
              <a:pathLst>
                <a:path w="620" h="471" extrusionOk="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712965B-20AF-441C-AD3A-9785A0852CE4}"/>
              </a:ext>
            </a:extLst>
          </p:cNvPr>
          <p:cNvSpPr txBox="1"/>
          <p:nvPr/>
        </p:nvSpPr>
        <p:spPr>
          <a:xfrm flipH="1">
            <a:off x="1517873" y="1009556"/>
            <a:ext cx="1396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słownictwo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D503F6A-D51A-4BA2-9EB1-97765C37EB7E}"/>
              </a:ext>
            </a:extLst>
          </p:cNvPr>
          <p:cNvSpPr txBox="1"/>
          <p:nvPr/>
        </p:nvSpPr>
        <p:spPr>
          <a:xfrm flipH="1">
            <a:off x="3899732" y="1187977"/>
            <a:ext cx="1143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gramatyka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C62059C-FA13-4E69-BABD-DE9A09EB288F}"/>
              </a:ext>
            </a:extLst>
          </p:cNvPr>
          <p:cNvSpPr txBox="1"/>
          <p:nvPr/>
        </p:nvSpPr>
        <p:spPr>
          <a:xfrm>
            <a:off x="4393262" y="3165524"/>
            <a:ext cx="1119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słuchanie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6BF1F9E-7DD2-44A6-8C3D-55DE0548F5C4}"/>
              </a:ext>
            </a:extLst>
          </p:cNvPr>
          <p:cNvSpPr txBox="1"/>
          <p:nvPr/>
        </p:nvSpPr>
        <p:spPr>
          <a:xfrm flipH="1">
            <a:off x="2140214" y="4039043"/>
            <a:ext cx="1548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czytanie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14CADD-B2AC-47C9-8CC2-9DC589CA7C83}"/>
              </a:ext>
            </a:extLst>
          </p:cNvPr>
          <p:cNvSpPr txBox="1"/>
          <p:nvPr/>
        </p:nvSpPr>
        <p:spPr>
          <a:xfrm>
            <a:off x="457200" y="2691732"/>
            <a:ext cx="1077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mówienie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FF96D3A-87C7-4453-B8D9-9837509227BD}"/>
              </a:ext>
            </a:extLst>
          </p:cNvPr>
          <p:cNvSpPr txBox="1"/>
          <p:nvPr/>
        </p:nvSpPr>
        <p:spPr>
          <a:xfrm>
            <a:off x="2216106" y="2400399"/>
            <a:ext cx="1547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KOMUNIKACJA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9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07" name="Google Shape;507;p39"/>
          <p:cNvSpPr txBox="1">
            <a:spLocks noGrp="1"/>
          </p:cNvSpPr>
          <p:nvPr>
            <p:ph type="title" idx="4294967295"/>
          </p:nvPr>
        </p:nvSpPr>
        <p:spPr>
          <a:xfrm>
            <a:off x="241900" y="228125"/>
            <a:ext cx="86694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dirty="0">
                <a:solidFill>
                  <a:srgbClr val="000000"/>
                </a:solidFill>
              </a:rPr>
              <a:t>poszukajmy różnych rozwiązań</a:t>
            </a:r>
            <a:endParaRPr sz="2400" dirty="0">
              <a:solidFill>
                <a:srgbClr val="000000"/>
              </a:solidFill>
            </a:endParaRPr>
          </a:p>
        </p:txBody>
      </p:sp>
      <p:grpSp>
        <p:nvGrpSpPr>
          <p:cNvPr id="508" name="Google Shape;508;p39"/>
          <p:cNvGrpSpPr/>
          <p:nvPr/>
        </p:nvGrpSpPr>
        <p:grpSpPr>
          <a:xfrm rot="10800000">
            <a:off x="5141199" y="1272662"/>
            <a:ext cx="1047339" cy="1438885"/>
            <a:chOff x="0" y="855663"/>
            <a:chExt cx="1652475" cy="2270250"/>
          </a:xfrm>
        </p:grpSpPr>
        <p:sp>
          <p:nvSpPr>
            <p:cNvPr id="509" name="Google Shape;509;p39"/>
            <p:cNvSpPr/>
            <p:nvPr/>
          </p:nvSpPr>
          <p:spPr>
            <a:xfrm>
              <a:off x="277813" y="2616200"/>
              <a:ext cx="2301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0" y="2208213"/>
              <a:ext cx="1257300" cy="91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133350" y="2701925"/>
              <a:ext cx="3747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133350" y="295910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133350" y="2787650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133350" y="2873375"/>
              <a:ext cx="374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598488" y="2616200"/>
              <a:ext cx="444600" cy="37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1476375" y="2262188"/>
              <a:ext cx="176100" cy="72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207963" y="855663"/>
              <a:ext cx="711300" cy="170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8" name="Google Shape;518;p39"/>
          <p:cNvGrpSpPr/>
          <p:nvPr/>
        </p:nvGrpSpPr>
        <p:grpSpPr>
          <a:xfrm>
            <a:off x="3106235" y="3017102"/>
            <a:ext cx="983079" cy="1564615"/>
            <a:chOff x="715963" y="3538538"/>
            <a:chExt cx="1551087" cy="2468625"/>
          </a:xfrm>
        </p:grpSpPr>
        <p:sp>
          <p:nvSpPr>
            <p:cNvPr id="519" name="Google Shape;519;p39"/>
            <p:cNvSpPr/>
            <p:nvPr/>
          </p:nvSpPr>
          <p:spPr>
            <a:xfrm>
              <a:off x="78581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817563" y="4429125"/>
              <a:ext cx="15900" cy="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715963" y="4392613"/>
              <a:ext cx="187200" cy="40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758825" y="4521200"/>
              <a:ext cx="1017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39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39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0" name="Google Shape;530;p39"/>
          <p:cNvGrpSpPr/>
          <p:nvPr/>
        </p:nvGrpSpPr>
        <p:grpSpPr>
          <a:xfrm>
            <a:off x="724990" y="3401518"/>
            <a:ext cx="1362282" cy="1180199"/>
            <a:chOff x="3305175" y="4144963"/>
            <a:chExt cx="2149388" cy="1862100"/>
          </a:xfrm>
        </p:grpSpPr>
        <p:sp>
          <p:nvSpPr>
            <p:cNvPr id="531" name="Google Shape;531;p39"/>
            <p:cNvSpPr/>
            <p:nvPr/>
          </p:nvSpPr>
          <p:spPr>
            <a:xfrm>
              <a:off x="5224463" y="4338638"/>
              <a:ext cx="2301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4395788" y="4338638"/>
              <a:ext cx="347700" cy="1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3305175" y="4622800"/>
              <a:ext cx="1106400" cy="8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4709"/>
                  </a:moveTo>
                  <a:cubicBezTo>
                    <a:pt x="120000" y="6193"/>
                    <a:pt x="115362" y="0"/>
                    <a:pt x="108985" y="0"/>
                  </a:cubicBezTo>
                  <a:cubicBezTo>
                    <a:pt x="11594" y="0"/>
                    <a:pt x="11594" y="0"/>
                    <a:pt x="11594" y="0"/>
                  </a:cubicBezTo>
                  <a:cubicBezTo>
                    <a:pt x="5217" y="0"/>
                    <a:pt x="0" y="6193"/>
                    <a:pt x="0" y="14709"/>
                  </a:cubicBezTo>
                  <a:cubicBezTo>
                    <a:pt x="0" y="100645"/>
                    <a:pt x="0" y="100645"/>
                    <a:pt x="0" y="100645"/>
                  </a:cubicBezTo>
                  <a:cubicBezTo>
                    <a:pt x="0" y="102193"/>
                    <a:pt x="579" y="102967"/>
                    <a:pt x="1739" y="102967"/>
                  </a:cubicBezTo>
                  <a:cubicBezTo>
                    <a:pt x="9855" y="102967"/>
                    <a:pt x="9855" y="102967"/>
                    <a:pt x="9855" y="102967"/>
                  </a:cubicBezTo>
                  <a:cubicBezTo>
                    <a:pt x="9855" y="117677"/>
                    <a:pt x="9855" y="117677"/>
                    <a:pt x="9855" y="117677"/>
                  </a:cubicBezTo>
                  <a:cubicBezTo>
                    <a:pt x="9855" y="119225"/>
                    <a:pt x="10434" y="120000"/>
                    <a:pt x="11594" y="120000"/>
                  </a:cubicBezTo>
                  <a:cubicBezTo>
                    <a:pt x="108985" y="120000"/>
                    <a:pt x="108985" y="120000"/>
                    <a:pt x="108985" y="120000"/>
                  </a:cubicBezTo>
                  <a:cubicBezTo>
                    <a:pt x="109565" y="120000"/>
                    <a:pt x="110144" y="119225"/>
                    <a:pt x="110144" y="117677"/>
                  </a:cubicBezTo>
                  <a:cubicBezTo>
                    <a:pt x="110144" y="29419"/>
                    <a:pt x="110144" y="29419"/>
                    <a:pt x="110144" y="29419"/>
                  </a:cubicBezTo>
                  <a:cubicBezTo>
                    <a:pt x="115942" y="28645"/>
                    <a:pt x="120000" y="22451"/>
                    <a:pt x="120000" y="14709"/>
                  </a:cubicBezTo>
                  <a:close/>
                  <a:moveTo>
                    <a:pt x="2898" y="99096"/>
                  </a:moveTo>
                  <a:cubicBezTo>
                    <a:pt x="2898" y="14709"/>
                    <a:pt x="2898" y="14709"/>
                    <a:pt x="2898" y="14709"/>
                  </a:cubicBezTo>
                  <a:cubicBezTo>
                    <a:pt x="2898" y="8516"/>
                    <a:pt x="6956" y="3870"/>
                    <a:pt x="11594" y="3870"/>
                  </a:cubicBezTo>
                  <a:cubicBezTo>
                    <a:pt x="16231" y="3870"/>
                    <a:pt x="19710" y="8516"/>
                    <a:pt x="19710" y="14709"/>
                  </a:cubicBezTo>
                  <a:cubicBezTo>
                    <a:pt x="19710" y="15483"/>
                    <a:pt x="19710" y="16258"/>
                    <a:pt x="19710" y="17032"/>
                  </a:cubicBezTo>
                  <a:cubicBezTo>
                    <a:pt x="11594" y="17032"/>
                    <a:pt x="11594" y="17032"/>
                    <a:pt x="11594" y="17032"/>
                  </a:cubicBezTo>
                  <a:cubicBezTo>
                    <a:pt x="10434" y="17032"/>
                    <a:pt x="9855" y="17806"/>
                    <a:pt x="9855" y="19354"/>
                  </a:cubicBezTo>
                  <a:cubicBezTo>
                    <a:pt x="9855" y="99096"/>
                    <a:pt x="9855" y="99096"/>
                    <a:pt x="9855" y="99096"/>
                  </a:cubicBezTo>
                  <a:lnTo>
                    <a:pt x="2898" y="99096"/>
                  </a:lnTo>
                  <a:close/>
                  <a:moveTo>
                    <a:pt x="12753" y="25548"/>
                  </a:moveTo>
                  <a:cubicBezTo>
                    <a:pt x="12753" y="20903"/>
                    <a:pt x="12753" y="20903"/>
                    <a:pt x="12753" y="20903"/>
                  </a:cubicBezTo>
                  <a:cubicBezTo>
                    <a:pt x="17971" y="20903"/>
                    <a:pt x="17971" y="20903"/>
                    <a:pt x="17971" y="20903"/>
                  </a:cubicBezTo>
                  <a:cubicBezTo>
                    <a:pt x="16811" y="23225"/>
                    <a:pt x="15072" y="25548"/>
                    <a:pt x="12753" y="25548"/>
                  </a:cubicBezTo>
                  <a:close/>
                  <a:moveTo>
                    <a:pt x="107246" y="116129"/>
                  </a:moveTo>
                  <a:cubicBezTo>
                    <a:pt x="12753" y="116129"/>
                    <a:pt x="12753" y="116129"/>
                    <a:pt x="12753" y="116129"/>
                  </a:cubicBezTo>
                  <a:cubicBezTo>
                    <a:pt x="12753" y="30193"/>
                    <a:pt x="12753" y="30193"/>
                    <a:pt x="12753" y="30193"/>
                  </a:cubicBezTo>
                  <a:cubicBezTo>
                    <a:pt x="107246" y="30193"/>
                    <a:pt x="107246" y="30193"/>
                    <a:pt x="107246" y="30193"/>
                  </a:cubicBezTo>
                  <a:lnTo>
                    <a:pt x="107246" y="116129"/>
                  </a:lnTo>
                  <a:close/>
                  <a:moveTo>
                    <a:pt x="108985" y="25548"/>
                  </a:move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9130" y="26322"/>
                    <a:pt x="19130" y="26322"/>
                    <a:pt x="19130" y="26322"/>
                  </a:cubicBezTo>
                  <a:cubicBezTo>
                    <a:pt x="21449" y="23225"/>
                    <a:pt x="22608" y="19354"/>
                    <a:pt x="22608" y="14709"/>
                  </a:cubicBezTo>
                  <a:cubicBezTo>
                    <a:pt x="22608" y="10064"/>
                    <a:pt x="21449" y="6193"/>
                    <a:pt x="19130" y="3870"/>
                  </a:cubicBezTo>
                  <a:cubicBezTo>
                    <a:pt x="108985" y="3870"/>
                    <a:pt x="108985" y="3870"/>
                    <a:pt x="108985" y="3870"/>
                  </a:cubicBezTo>
                  <a:cubicBezTo>
                    <a:pt x="113623" y="3870"/>
                    <a:pt x="117101" y="8516"/>
                    <a:pt x="117101" y="14709"/>
                  </a:cubicBezTo>
                  <a:cubicBezTo>
                    <a:pt x="117101" y="20903"/>
                    <a:pt x="113623" y="25548"/>
                    <a:pt x="108985" y="255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3517900" y="493871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154" y="120000"/>
                  </a:moveTo>
                  <a:cubicBezTo>
                    <a:pt x="92957" y="120000"/>
                    <a:pt x="120000" y="92957"/>
                    <a:pt x="120000" y="60845"/>
                  </a:cubicBezTo>
                  <a:cubicBezTo>
                    <a:pt x="120000" y="27042"/>
                    <a:pt x="92957" y="0"/>
                    <a:pt x="59154" y="0"/>
                  </a:cubicBezTo>
                  <a:cubicBezTo>
                    <a:pt x="27042" y="0"/>
                    <a:pt x="0" y="27042"/>
                    <a:pt x="0" y="60845"/>
                  </a:cubicBezTo>
                  <a:cubicBezTo>
                    <a:pt x="0" y="92957"/>
                    <a:pt x="27042" y="120000"/>
                    <a:pt x="59154" y="120000"/>
                  </a:cubicBezTo>
                  <a:close/>
                  <a:moveTo>
                    <a:pt x="96338" y="23661"/>
                  </a:moveTo>
                  <a:cubicBezTo>
                    <a:pt x="94647" y="27042"/>
                    <a:pt x="92957" y="33802"/>
                    <a:pt x="87887" y="35492"/>
                  </a:cubicBezTo>
                  <a:cubicBezTo>
                    <a:pt x="81126" y="35492"/>
                    <a:pt x="74366" y="37183"/>
                    <a:pt x="70985" y="40563"/>
                  </a:cubicBezTo>
                  <a:cubicBezTo>
                    <a:pt x="70985" y="38873"/>
                    <a:pt x="70985" y="38873"/>
                    <a:pt x="70985" y="38873"/>
                  </a:cubicBezTo>
                  <a:cubicBezTo>
                    <a:pt x="72676" y="23661"/>
                    <a:pt x="69295" y="20281"/>
                    <a:pt x="69295" y="20281"/>
                  </a:cubicBezTo>
                  <a:cubicBezTo>
                    <a:pt x="65915" y="18591"/>
                    <a:pt x="64225" y="18591"/>
                    <a:pt x="62535" y="20281"/>
                  </a:cubicBezTo>
                  <a:cubicBezTo>
                    <a:pt x="60845" y="20281"/>
                    <a:pt x="60845" y="20281"/>
                    <a:pt x="59154" y="20281"/>
                  </a:cubicBezTo>
                  <a:cubicBezTo>
                    <a:pt x="59154" y="20281"/>
                    <a:pt x="59154" y="18591"/>
                    <a:pt x="59154" y="18591"/>
                  </a:cubicBezTo>
                  <a:cubicBezTo>
                    <a:pt x="59154" y="16901"/>
                    <a:pt x="67605" y="13521"/>
                    <a:pt x="76056" y="11830"/>
                  </a:cubicBezTo>
                  <a:cubicBezTo>
                    <a:pt x="82816" y="13521"/>
                    <a:pt x="89577" y="18591"/>
                    <a:pt x="96338" y="23661"/>
                  </a:cubicBezTo>
                  <a:close/>
                  <a:moveTo>
                    <a:pt x="72676" y="79436"/>
                  </a:moveTo>
                  <a:cubicBezTo>
                    <a:pt x="69295" y="82816"/>
                    <a:pt x="67605" y="82816"/>
                    <a:pt x="67605" y="82816"/>
                  </a:cubicBezTo>
                  <a:cubicBezTo>
                    <a:pt x="65915" y="82816"/>
                    <a:pt x="64225" y="84507"/>
                    <a:pt x="64225" y="86197"/>
                  </a:cubicBezTo>
                  <a:cubicBezTo>
                    <a:pt x="64225" y="89577"/>
                    <a:pt x="64225" y="94647"/>
                    <a:pt x="55774" y="94647"/>
                  </a:cubicBezTo>
                  <a:cubicBezTo>
                    <a:pt x="54084" y="92957"/>
                    <a:pt x="52394" y="87887"/>
                    <a:pt x="52394" y="87887"/>
                  </a:cubicBezTo>
                  <a:cubicBezTo>
                    <a:pt x="52394" y="86197"/>
                    <a:pt x="52394" y="86197"/>
                    <a:pt x="52394" y="84507"/>
                  </a:cubicBezTo>
                  <a:cubicBezTo>
                    <a:pt x="52394" y="84507"/>
                    <a:pt x="54084" y="81126"/>
                    <a:pt x="54084" y="79436"/>
                  </a:cubicBezTo>
                  <a:cubicBezTo>
                    <a:pt x="54084" y="76056"/>
                    <a:pt x="52394" y="72676"/>
                    <a:pt x="49014" y="70985"/>
                  </a:cubicBezTo>
                  <a:cubicBezTo>
                    <a:pt x="49014" y="67605"/>
                    <a:pt x="47323" y="64225"/>
                    <a:pt x="45633" y="62535"/>
                  </a:cubicBezTo>
                  <a:cubicBezTo>
                    <a:pt x="42253" y="60845"/>
                    <a:pt x="37183" y="60845"/>
                    <a:pt x="33802" y="60845"/>
                  </a:cubicBezTo>
                  <a:cubicBezTo>
                    <a:pt x="32112" y="60845"/>
                    <a:pt x="32112" y="60845"/>
                    <a:pt x="30422" y="60845"/>
                  </a:cubicBezTo>
                  <a:cubicBezTo>
                    <a:pt x="27042" y="60845"/>
                    <a:pt x="27042" y="55774"/>
                    <a:pt x="27042" y="55774"/>
                  </a:cubicBezTo>
                  <a:cubicBezTo>
                    <a:pt x="27042" y="55774"/>
                    <a:pt x="27042" y="42253"/>
                    <a:pt x="35492" y="40563"/>
                  </a:cubicBezTo>
                  <a:cubicBezTo>
                    <a:pt x="40563" y="38873"/>
                    <a:pt x="42253" y="38873"/>
                    <a:pt x="43943" y="40563"/>
                  </a:cubicBezTo>
                  <a:cubicBezTo>
                    <a:pt x="43943" y="40563"/>
                    <a:pt x="43943" y="40563"/>
                    <a:pt x="43943" y="42253"/>
                  </a:cubicBezTo>
                  <a:cubicBezTo>
                    <a:pt x="49014" y="47323"/>
                    <a:pt x="57464" y="45633"/>
                    <a:pt x="62535" y="43943"/>
                  </a:cubicBezTo>
                  <a:cubicBezTo>
                    <a:pt x="64225" y="43943"/>
                    <a:pt x="65915" y="42253"/>
                    <a:pt x="67605" y="42253"/>
                  </a:cubicBezTo>
                  <a:cubicBezTo>
                    <a:pt x="67605" y="42253"/>
                    <a:pt x="67605" y="42253"/>
                    <a:pt x="67605" y="42253"/>
                  </a:cubicBezTo>
                  <a:cubicBezTo>
                    <a:pt x="67605" y="43943"/>
                    <a:pt x="65915" y="45633"/>
                    <a:pt x="67605" y="47323"/>
                  </a:cubicBezTo>
                  <a:cubicBezTo>
                    <a:pt x="67605" y="49014"/>
                    <a:pt x="69295" y="49014"/>
                    <a:pt x="69295" y="49014"/>
                  </a:cubicBezTo>
                  <a:cubicBezTo>
                    <a:pt x="70985" y="50704"/>
                    <a:pt x="70985" y="54084"/>
                    <a:pt x="72676" y="55774"/>
                  </a:cubicBezTo>
                  <a:cubicBezTo>
                    <a:pt x="72676" y="57464"/>
                    <a:pt x="72676" y="57464"/>
                    <a:pt x="72676" y="59154"/>
                  </a:cubicBezTo>
                  <a:cubicBezTo>
                    <a:pt x="76056" y="60845"/>
                    <a:pt x="77746" y="60845"/>
                    <a:pt x="79436" y="60845"/>
                  </a:cubicBezTo>
                  <a:cubicBezTo>
                    <a:pt x="79436" y="62535"/>
                    <a:pt x="77746" y="64225"/>
                    <a:pt x="74366" y="67605"/>
                  </a:cubicBezTo>
                  <a:cubicBezTo>
                    <a:pt x="70985" y="70985"/>
                    <a:pt x="69295" y="72676"/>
                    <a:pt x="69295" y="74366"/>
                  </a:cubicBezTo>
                  <a:cubicBezTo>
                    <a:pt x="69295" y="77746"/>
                    <a:pt x="70985" y="79436"/>
                    <a:pt x="72676" y="79436"/>
                  </a:cubicBezTo>
                  <a:close/>
                  <a:moveTo>
                    <a:pt x="57464" y="8450"/>
                  </a:moveTo>
                  <a:cubicBezTo>
                    <a:pt x="52394" y="11830"/>
                    <a:pt x="49014" y="15211"/>
                    <a:pt x="50704" y="18591"/>
                  </a:cubicBezTo>
                  <a:cubicBezTo>
                    <a:pt x="50704" y="23661"/>
                    <a:pt x="52394" y="27042"/>
                    <a:pt x="55774" y="28732"/>
                  </a:cubicBezTo>
                  <a:cubicBezTo>
                    <a:pt x="57464" y="28732"/>
                    <a:pt x="60845" y="28732"/>
                    <a:pt x="62535" y="28732"/>
                  </a:cubicBezTo>
                  <a:cubicBezTo>
                    <a:pt x="62535" y="30422"/>
                    <a:pt x="62535" y="32112"/>
                    <a:pt x="62535" y="33802"/>
                  </a:cubicBezTo>
                  <a:cubicBezTo>
                    <a:pt x="62535" y="33802"/>
                    <a:pt x="60845" y="35492"/>
                    <a:pt x="60845" y="35492"/>
                  </a:cubicBezTo>
                  <a:cubicBezTo>
                    <a:pt x="57464" y="35492"/>
                    <a:pt x="52394" y="37183"/>
                    <a:pt x="50704" y="35492"/>
                  </a:cubicBezTo>
                  <a:cubicBezTo>
                    <a:pt x="50704" y="35492"/>
                    <a:pt x="50704" y="33802"/>
                    <a:pt x="49014" y="33802"/>
                  </a:cubicBezTo>
                  <a:cubicBezTo>
                    <a:pt x="45633" y="30422"/>
                    <a:pt x="40563" y="30422"/>
                    <a:pt x="33802" y="32112"/>
                  </a:cubicBezTo>
                  <a:cubicBezTo>
                    <a:pt x="18591" y="35492"/>
                    <a:pt x="18591" y="54084"/>
                    <a:pt x="18591" y="55774"/>
                  </a:cubicBezTo>
                  <a:cubicBezTo>
                    <a:pt x="18591" y="62535"/>
                    <a:pt x="21971" y="69295"/>
                    <a:pt x="30422" y="69295"/>
                  </a:cubicBezTo>
                  <a:cubicBezTo>
                    <a:pt x="32112" y="69295"/>
                    <a:pt x="32112" y="69295"/>
                    <a:pt x="33802" y="69295"/>
                  </a:cubicBezTo>
                  <a:cubicBezTo>
                    <a:pt x="35492" y="69295"/>
                    <a:pt x="38873" y="69295"/>
                    <a:pt x="40563" y="69295"/>
                  </a:cubicBezTo>
                  <a:cubicBezTo>
                    <a:pt x="40563" y="69295"/>
                    <a:pt x="40563" y="69295"/>
                    <a:pt x="40563" y="72676"/>
                  </a:cubicBezTo>
                  <a:cubicBezTo>
                    <a:pt x="40563" y="74366"/>
                    <a:pt x="40563" y="74366"/>
                    <a:pt x="42253" y="76056"/>
                  </a:cubicBezTo>
                  <a:cubicBezTo>
                    <a:pt x="43943" y="77746"/>
                    <a:pt x="45633" y="79436"/>
                    <a:pt x="45633" y="79436"/>
                  </a:cubicBezTo>
                  <a:cubicBezTo>
                    <a:pt x="45633" y="81126"/>
                    <a:pt x="45633" y="81126"/>
                    <a:pt x="43943" y="81126"/>
                  </a:cubicBezTo>
                  <a:cubicBezTo>
                    <a:pt x="43943" y="82816"/>
                    <a:pt x="42253" y="84507"/>
                    <a:pt x="42253" y="86197"/>
                  </a:cubicBezTo>
                  <a:cubicBezTo>
                    <a:pt x="42253" y="89577"/>
                    <a:pt x="49014" y="103098"/>
                    <a:pt x="54084" y="103098"/>
                  </a:cubicBezTo>
                  <a:cubicBezTo>
                    <a:pt x="65915" y="103098"/>
                    <a:pt x="72676" y="98028"/>
                    <a:pt x="72676" y="89577"/>
                  </a:cubicBezTo>
                  <a:cubicBezTo>
                    <a:pt x="74366" y="89577"/>
                    <a:pt x="77746" y="87887"/>
                    <a:pt x="79436" y="84507"/>
                  </a:cubicBezTo>
                  <a:cubicBezTo>
                    <a:pt x="81126" y="82816"/>
                    <a:pt x="82816" y="81126"/>
                    <a:pt x="82816" y="79436"/>
                  </a:cubicBezTo>
                  <a:cubicBezTo>
                    <a:pt x="81126" y="77746"/>
                    <a:pt x="81126" y="76056"/>
                    <a:pt x="79436" y="74366"/>
                  </a:cubicBezTo>
                  <a:cubicBezTo>
                    <a:pt x="79436" y="74366"/>
                    <a:pt x="79436" y="74366"/>
                    <a:pt x="81126" y="74366"/>
                  </a:cubicBezTo>
                  <a:cubicBezTo>
                    <a:pt x="84507" y="69295"/>
                    <a:pt x="94647" y="59154"/>
                    <a:pt x="86197" y="52394"/>
                  </a:cubicBezTo>
                  <a:cubicBezTo>
                    <a:pt x="86197" y="50704"/>
                    <a:pt x="82816" y="50704"/>
                    <a:pt x="81126" y="50704"/>
                  </a:cubicBezTo>
                  <a:cubicBezTo>
                    <a:pt x="81126" y="52394"/>
                    <a:pt x="81126" y="52394"/>
                    <a:pt x="79436" y="52394"/>
                  </a:cubicBezTo>
                  <a:cubicBezTo>
                    <a:pt x="79436" y="49014"/>
                    <a:pt x="79436" y="47323"/>
                    <a:pt x="77746" y="45633"/>
                  </a:cubicBezTo>
                  <a:cubicBezTo>
                    <a:pt x="81126" y="45633"/>
                    <a:pt x="84507" y="43943"/>
                    <a:pt x="87887" y="45633"/>
                  </a:cubicBezTo>
                  <a:cubicBezTo>
                    <a:pt x="87887" y="45633"/>
                    <a:pt x="89577" y="45633"/>
                    <a:pt x="91267" y="43943"/>
                  </a:cubicBezTo>
                  <a:cubicBezTo>
                    <a:pt x="96338" y="42253"/>
                    <a:pt x="99718" y="35492"/>
                    <a:pt x="103098" y="32112"/>
                  </a:cubicBezTo>
                  <a:cubicBezTo>
                    <a:pt x="108169" y="40563"/>
                    <a:pt x="111549" y="49014"/>
                    <a:pt x="111549" y="60845"/>
                  </a:cubicBezTo>
                  <a:cubicBezTo>
                    <a:pt x="111549" y="87887"/>
                    <a:pt x="87887" y="111549"/>
                    <a:pt x="59154" y="111549"/>
                  </a:cubicBezTo>
                  <a:cubicBezTo>
                    <a:pt x="30422" y="111549"/>
                    <a:pt x="8450" y="87887"/>
                    <a:pt x="8450" y="60845"/>
                  </a:cubicBezTo>
                  <a:cubicBezTo>
                    <a:pt x="8450" y="32112"/>
                    <a:pt x="30422" y="10140"/>
                    <a:pt x="57464" y="84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3978275" y="4949825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3978275" y="5041900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3978275" y="5132388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3978275" y="5224463"/>
              <a:ext cx="214200" cy="25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4630738" y="4144963"/>
              <a:ext cx="593700" cy="186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39"/>
          <p:cNvGrpSpPr/>
          <p:nvPr/>
        </p:nvGrpSpPr>
        <p:grpSpPr>
          <a:xfrm rot="10800000">
            <a:off x="3049043" y="1161145"/>
            <a:ext cx="1193271" cy="1550402"/>
            <a:chOff x="3357563" y="850900"/>
            <a:chExt cx="1882725" cy="2446200"/>
          </a:xfrm>
        </p:grpSpPr>
        <p:sp>
          <p:nvSpPr>
            <p:cNvPr id="541" name="Google Shape;541;p39"/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4829175" y="2943225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4887913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4770438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448175" y="1768475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4829175" y="1779588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4662488" y="27178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5048250" y="2733675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4529138" y="2149475"/>
              <a:ext cx="3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4529138" y="2063750"/>
              <a:ext cx="4017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4540250" y="1982788"/>
              <a:ext cx="203100" cy="5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39"/>
          <p:cNvGrpSpPr/>
          <p:nvPr/>
        </p:nvGrpSpPr>
        <p:grpSpPr>
          <a:xfrm rot="10800000">
            <a:off x="662076" y="1272726"/>
            <a:ext cx="1488099" cy="1438821"/>
            <a:chOff x="6545263" y="855663"/>
            <a:chExt cx="2347900" cy="2270150"/>
          </a:xfrm>
        </p:grpSpPr>
        <p:sp>
          <p:nvSpPr>
            <p:cNvPr id="555" name="Google Shape;555;p39"/>
            <p:cNvSpPr/>
            <p:nvPr/>
          </p:nvSpPr>
          <p:spPr>
            <a:xfrm>
              <a:off x="6913563" y="25352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913563" y="2636838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6913563" y="2740025"/>
              <a:ext cx="1761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7218363" y="2325688"/>
              <a:ext cx="444600" cy="44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8234363" y="2009775"/>
              <a:ext cx="658800" cy="54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8320088" y="2133600"/>
              <a:ext cx="27000" cy="3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8389938" y="2620963"/>
              <a:ext cx="810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8518525" y="2620963"/>
              <a:ext cx="58800" cy="25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8" name="Google Shape;568;p39"/>
          <p:cNvGrpSpPr/>
          <p:nvPr/>
        </p:nvGrpSpPr>
        <p:grpSpPr>
          <a:xfrm>
            <a:off x="5108276" y="3190217"/>
            <a:ext cx="1097789" cy="1391500"/>
            <a:chOff x="6662738" y="3806825"/>
            <a:chExt cx="1732075" cy="2195488"/>
          </a:xfrm>
        </p:grpSpPr>
        <p:sp>
          <p:nvSpPr>
            <p:cNvPr id="569" name="Google Shape;569;p39"/>
            <p:cNvSpPr/>
            <p:nvPr/>
          </p:nvSpPr>
          <p:spPr>
            <a:xfrm>
              <a:off x="7839075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7800975" y="4070350"/>
              <a:ext cx="327000" cy="21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7839075" y="4117975"/>
              <a:ext cx="250800" cy="10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8015288" y="4194175"/>
              <a:ext cx="747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6662738" y="4949825"/>
              <a:ext cx="566700" cy="6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6764338" y="5132388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6764338" y="5245100"/>
              <a:ext cx="101700" cy="8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6892925" y="5154613"/>
              <a:ext cx="246000" cy="5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6881813" y="5256213"/>
              <a:ext cx="2730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6753225" y="5400675"/>
              <a:ext cx="406500" cy="92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7326313" y="4976813"/>
              <a:ext cx="165000" cy="61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7" name="Google Shape;587;p39"/>
          <p:cNvGrpSpPr/>
          <p:nvPr/>
        </p:nvGrpSpPr>
        <p:grpSpPr>
          <a:xfrm rot="10800000" flipH="1">
            <a:off x="7087421" y="1599747"/>
            <a:ext cx="1436785" cy="1111812"/>
            <a:chOff x="9598025" y="882650"/>
            <a:chExt cx="2266938" cy="1754200"/>
          </a:xfrm>
        </p:grpSpPr>
        <p:sp>
          <p:nvSpPr>
            <p:cNvPr id="588" name="Google Shape;588;p39"/>
            <p:cNvSpPr/>
            <p:nvPr/>
          </p:nvSpPr>
          <p:spPr>
            <a:xfrm>
              <a:off x="10239375" y="1881188"/>
              <a:ext cx="1398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9598025" y="882650"/>
              <a:ext cx="995400" cy="15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10672763" y="1581150"/>
              <a:ext cx="1192200" cy="105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10914063" y="1881188"/>
              <a:ext cx="6795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2" name="Google Shape;592;p39"/>
          <p:cNvGrpSpPr/>
          <p:nvPr/>
        </p:nvGrpSpPr>
        <p:grpSpPr>
          <a:xfrm>
            <a:off x="7225029" y="3438757"/>
            <a:ext cx="1436856" cy="1142979"/>
            <a:chOff x="9925050" y="4203700"/>
            <a:chExt cx="2267050" cy="1803375"/>
          </a:xfrm>
        </p:grpSpPr>
        <p:sp>
          <p:nvSpPr>
            <p:cNvPr id="593" name="Google Shape;593;p39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"/>
          <p:cNvSpPr txBox="1">
            <a:spLocks noGrp="1"/>
          </p:cNvSpPr>
          <p:nvPr>
            <p:ph type="title"/>
          </p:nvPr>
        </p:nvSpPr>
        <p:spPr>
          <a:xfrm>
            <a:off x="457200" y="586974"/>
            <a:ext cx="5138700" cy="132065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dirty="0">
                <a:solidFill>
                  <a:schemeClr val="accent2"/>
                </a:solidFill>
              </a:rPr>
              <a:t>Propozycje aktywności w nauce stacjonarnej</a:t>
            </a:r>
            <a:br>
              <a:rPr lang="pl-PL" sz="2000" dirty="0">
                <a:solidFill>
                  <a:schemeClr val="accent2"/>
                </a:solidFill>
              </a:rPr>
            </a:br>
            <a:r>
              <a:rPr lang="pl-PL" sz="1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Interakcja w szkole może dotyczyć każdego przedmiotu, godzin wychowawczych, projektów, wymian. Wystarczy dopasować tematycznie zadania. Każde z </a:t>
            </a:r>
            <a:r>
              <a:rPr lang="pl-PL" sz="12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przykładowych</a:t>
            </a:r>
            <a:r>
              <a:rPr lang="pl-PL" sz="1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zadań można wykorzystać na wszystkich zajęciach.</a:t>
            </a:r>
            <a:br>
              <a:rPr lang="pl-PL" sz="12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200" dirty="0">
                <a:solidFill>
                  <a:schemeClr val="accent2"/>
                </a:solidFill>
              </a:rPr>
            </a:br>
            <a:endParaRPr sz="1200" dirty="0"/>
          </a:p>
        </p:txBody>
      </p:sp>
      <p:sp>
        <p:nvSpPr>
          <p:cNvPr id="308" name="Google Shape;308;p21"/>
          <p:cNvSpPr txBox="1">
            <a:spLocks noGrp="1"/>
          </p:cNvSpPr>
          <p:nvPr>
            <p:ph type="body" idx="1"/>
          </p:nvPr>
        </p:nvSpPr>
        <p:spPr>
          <a:xfrm>
            <a:off x="457200" y="1444375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Taśma </a:t>
            </a:r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malarska przyklejona do podłogi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osoby stoją po obu stronach w rzędach, przodem do taśmy. </a:t>
            </a:r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Robią krok do przodu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jeśli zgadzają się z prowadzącym, np. wszyscy, którzy lubią jeździć na rowerze, wszyscy, którzy znają przynajmniej jedno słowo w j. niemieckim, wszyscy, którzy wiedzą na czym polega fotosynteza</a:t>
            </a:r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dirty="0"/>
          </a:p>
        </p:txBody>
      </p:sp>
      <p:sp>
        <p:nvSpPr>
          <p:cNvPr id="309" name="Google Shape;309;p21"/>
          <p:cNvSpPr txBox="1">
            <a:spLocks noGrp="1"/>
          </p:cNvSpPr>
          <p:nvPr>
            <p:ph type="body" idx="2"/>
          </p:nvPr>
        </p:nvSpPr>
        <p:spPr>
          <a:xfrm>
            <a:off x="2198350" y="1383991"/>
            <a:ext cx="1656300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Autogrammjagd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/ Bingo – szukanie autografów karty pracy + pisaki. Każdy uczestnik otrzymuje kartę pracy z tabelką z pytaniami. Musi zebrać autografy </a:t>
            </a:r>
            <a:r>
              <a:rPr lang="pl-PL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 pytaniami od wszystkich uczestników.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dirty="0"/>
          </a:p>
        </p:txBody>
      </p:sp>
      <p:sp>
        <p:nvSpPr>
          <p:cNvPr id="310" name="Google Shape;310;p21"/>
          <p:cNvSpPr txBox="1">
            <a:spLocks noGrp="1"/>
          </p:cNvSpPr>
          <p:nvPr>
            <p:ph type="body" idx="3"/>
          </p:nvPr>
        </p:nvSpPr>
        <p:spPr>
          <a:xfrm>
            <a:off x="3939499" y="1346264"/>
            <a:ext cx="1996217" cy="30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Obstsalat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sałatka owocowa– przerywnik w lekcji, krzesła w kółku. Uczestnicy siedzą na krzesłach, jedna osoba stoi na środku. Prowadzący podaje nazwy trzech owoców i każdy uczestnik wybiera jedno. Następnie mówi na głos nazwę jednego owocu  i osoby, które go wybrały, muszą zamienić się miejscami. Prowadzący stara się zająć wolne miejsce. Na hasło „</a:t>
            </a:r>
            <a:r>
              <a:rPr lang="pl-PL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Obstsalat</a:t>
            </a:r>
            <a: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(sałatka owocowa) wszyscy zamieniają się miejscami, ale nie mogą usiąść na miejscu obok. </a:t>
            </a:r>
            <a:br>
              <a:rPr lang="pl-P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" dirty="0"/>
              <a:t>. 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1" name="Google Shape;311;p21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FC91AAD-83AE-4C38-A118-957CD7CA8596}"/>
              </a:ext>
            </a:extLst>
          </p:cNvPr>
          <p:cNvSpPr txBox="1"/>
          <p:nvPr/>
        </p:nvSpPr>
        <p:spPr>
          <a:xfrm>
            <a:off x="7433441" y="504497"/>
            <a:ext cx="144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pl-PL" sz="1400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 txBox="1">
            <a:spLocks noGrp="1"/>
          </p:cNvSpPr>
          <p:nvPr>
            <p:ph type="title" idx="4294967295"/>
          </p:nvPr>
        </p:nvSpPr>
        <p:spPr>
          <a:xfrm>
            <a:off x="500400" y="510775"/>
            <a:ext cx="4142545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0" dirty="0">
                <a:solidFill>
                  <a:srgbClr val="FFFFFF"/>
                </a:solidFill>
              </a:rPr>
              <a:t>Aktywnie z nauczycielami i uczniami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324" name="Google Shape;324;p23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6" name="Obraz 5" descr="Obraz zawierający osoba&#10;&#10;Opis wygenerowany automatycznie">
            <a:extLst>
              <a:ext uri="{FF2B5EF4-FFF2-40B4-BE49-F238E27FC236}">
                <a16:creationId xmlns:a16="http://schemas.microsoft.com/office/drawing/2014/main" id="{149885F6-635B-4341-9158-5039DD422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38503" y="2372191"/>
            <a:ext cx="3008849" cy="2260534"/>
          </a:xfrm>
          <a:prstGeom prst="rect">
            <a:avLst/>
          </a:prstGeom>
        </p:spPr>
      </p:pic>
      <p:pic>
        <p:nvPicPr>
          <p:cNvPr id="4" name="Obraz 3" descr="Obraz zawierający osoba&#10;&#10;Opis wygenerowany automatycznie">
            <a:extLst>
              <a:ext uri="{FF2B5EF4-FFF2-40B4-BE49-F238E27FC236}">
                <a16:creationId xmlns:a16="http://schemas.microsoft.com/office/drawing/2014/main" id="{51369057-40E2-47EC-9DB5-048B637B4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315346" y="675332"/>
            <a:ext cx="2890608" cy="2171700"/>
          </a:xfrm>
          <a:prstGeom prst="rect">
            <a:avLst/>
          </a:prstGeom>
        </p:spPr>
      </p:pic>
      <p:pic>
        <p:nvPicPr>
          <p:cNvPr id="8" name="Obraz 7" descr="Obraz zawierający osoba, wewnątrz&#10;&#10;Opis wygenerowany automatycznie">
            <a:extLst>
              <a:ext uri="{FF2B5EF4-FFF2-40B4-BE49-F238E27FC236}">
                <a16:creationId xmlns:a16="http://schemas.microsoft.com/office/drawing/2014/main" id="{316D7BC1-753C-47B9-8B8B-5A1C1C0EF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4276" y="1615150"/>
            <a:ext cx="3208283" cy="24062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8"/>
          <p:cNvSpPr txBox="1">
            <a:spLocks noGrp="1"/>
          </p:cNvSpPr>
          <p:nvPr>
            <p:ph type="ctrTitle" idx="4294967295"/>
          </p:nvPr>
        </p:nvSpPr>
        <p:spPr>
          <a:xfrm>
            <a:off x="95530" y="1147636"/>
            <a:ext cx="7772400" cy="66810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600" dirty="0">
                <a:solidFill>
                  <a:schemeClr val="bg1"/>
                </a:solidFill>
              </a:rPr>
              <a:t>Interakcja – </a:t>
            </a:r>
            <a:br>
              <a:rPr lang="pl-PL" sz="3600" dirty="0">
                <a:solidFill>
                  <a:schemeClr val="bg1"/>
                </a:solidFill>
              </a:rPr>
            </a:br>
            <a:r>
              <a:rPr lang="pl-PL" sz="3600" dirty="0">
                <a:solidFill>
                  <a:schemeClr val="bg1"/>
                </a:solidFill>
              </a:rPr>
              <a:t> to jest to!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378" name="Google Shape;378;p28"/>
          <p:cNvSpPr txBox="1">
            <a:spLocks noGrp="1"/>
          </p:cNvSpPr>
          <p:nvPr>
            <p:ph type="subTitle" idx="4294967295"/>
          </p:nvPr>
        </p:nvSpPr>
        <p:spPr>
          <a:xfrm>
            <a:off x="685750" y="2179350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l-PL" sz="16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Elfchen</a:t>
            </a:r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Jedenastka– pisanie </a:t>
            </a:r>
            <a:r>
              <a:rPr lang="pl-PL" sz="16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krtótkich</a:t>
            </a:r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wierszyków. Zasada: wiersz może mieć tylko 11 wyrazów i 5 wersów. 1 wers – 1 słowo (rzeczownik); 2 wers – 2 słowa (co robi); 3 wers – 3 słowa (gdzie lub jakie jest słowo z wersu 1); 4 wers – 4 słowa (co Ty sądzisz?); 5 wers – 1 słowo (Co z tego wynika?).</a:t>
            </a:r>
          </a:p>
          <a:p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Story </a:t>
            </a:r>
            <a:r>
              <a:rPr lang="pl-PL" sz="16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Cubes</a:t>
            </a:r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kości z obrazkami + puzzle do podziału grup,  4 grupy, wyrzut kości, ułożenie historii, przygotowanie scenki, przedstawienie scenki.</a:t>
            </a:r>
          </a:p>
          <a:p>
            <a:r>
              <a:rPr lang="pl-PL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Biegające dyktanda – w parach: jedna osoba przy stole musi zapisać to, co druga osoba czyta z drugiego końca Sali. Podział na osoby A i B. kartki, pisaki.</a:t>
            </a:r>
          </a:p>
        </p:txBody>
      </p:sp>
      <p:sp>
        <p:nvSpPr>
          <p:cNvPr id="379" name="Google Shape;379;p28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5" name="Google Shape;540;p39">
            <a:extLst>
              <a:ext uri="{FF2B5EF4-FFF2-40B4-BE49-F238E27FC236}">
                <a16:creationId xmlns:a16="http://schemas.microsoft.com/office/drawing/2014/main" id="{DF0B562C-3730-4455-87CC-93269FA76F25}"/>
              </a:ext>
            </a:extLst>
          </p:cNvPr>
          <p:cNvGrpSpPr/>
          <p:nvPr/>
        </p:nvGrpSpPr>
        <p:grpSpPr>
          <a:xfrm rot="10800000">
            <a:off x="833988" y="612840"/>
            <a:ext cx="1193271" cy="1550402"/>
            <a:chOff x="3357563" y="850900"/>
            <a:chExt cx="1882725" cy="2446200"/>
          </a:xfrm>
        </p:grpSpPr>
        <p:sp>
          <p:nvSpPr>
            <p:cNvPr id="6" name="Google Shape;541;p39">
              <a:extLst>
                <a:ext uri="{FF2B5EF4-FFF2-40B4-BE49-F238E27FC236}">
                  <a16:creationId xmlns:a16="http://schemas.microsoft.com/office/drawing/2014/main" id="{F2AC8788-050B-4709-ABD5-AD1888CA43EA}"/>
                </a:ext>
              </a:extLst>
            </p:cNvPr>
            <p:cNvSpPr/>
            <p:nvPr/>
          </p:nvSpPr>
          <p:spPr>
            <a:xfrm>
              <a:off x="3833813" y="2476500"/>
              <a:ext cx="27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542;p39">
              <a:extLst>
                <a:ext uri="{FF2B5EF4-FFF2-40B4-BE49-F238E27FC236}">
                  <a16:creationId xmlns:a16="http://schemas.microsoft.com/office/drawing/2014/main" id="{84258AAE-DC3D-4AFE-A5C5-2F3F62A37296}"/>
                </a:ext>
              </a:extLst>
            </p:cNvPr>
            <p:cNvSpPr/>
            <p:nvPr/>
          </p:nvSpPr>
          <p:spPr>
            <a:xfrm>
              <a:off x="3736975" y="24765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543;p39">
              <a:extLst>
                <a:ext uri="{FF2B5EF4-FFF2-40B4-BE49-F238E27FC236}">
                  <a16:creationId xmlns:a16="http://schemas.microsoft.com/office/drawing/2014/main" id="{E504BEC8-C5A0-45B6-A618-6309BBAB1BBD}"/>
                </a:ext>
              </a:extLst>
            </p:cNvPr>
            <p:cNvSpPr/>
            <p:nvPr/>
          </p:nvSpPr>
          <p:spPr>
            <a:xfrm>
              <a:off x="4829175" y="2943225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544;p39">
              <a:extLst>
                <a:ext uri="{FF2B5EF4-FFF2-40B4-BE49-F238E27FC236}">
                  <a16:creationId xmlns:a16="http://schemas.microsoft.com/office/drawing/2014/main" id="{42D6821C-49B2-4FF6-909A-7E234BF3A86F}"/>
                </a:ext>
              </a:extLst>
            </p:cNvPr>
            <p:cNvSpPr/>
            <p:nvPr/>
          </p:nvSpPr>
          <p:spPr>
            <a:xfrm>
              <a:off x="4887913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545;p39">
              <a:extLst>
                <a:ext uri="{FF2B5EF4-FFF2-40B4-BE49-F238E27FC236}">
                  <a16:creationId xmlns:a16="http://schemas.microsoft.com/office/drawing/2014/main" id="{1157E15B-68E7-4BFE-BAD9-6E1FA5B15C1B}"/>
                </a:ext>
              </a:extLst>
            </p:cNvPr>
            <p:cNvSpPr/>
            <p:nvPr/>
          </p:nvSpPr>
          <p:spPr>
            <a:xfrm>
              <a:off x="4770438" y="2825750"/>
              <a:ext cx="250800" cy="252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546;p39">
              <a:extLst>
                <a:ext uri="{FF2B5EF4-FFF2-40B4-BE49-F238E27FC236}">
                  <a16:creationId xmlns:a16="http://schemas.microsoft.com/office/drawing/2014/main" id="{21AE6C37-819B-417C-AB9E-47D207230F40}"/>
                </a:ext>
              </a:extLst>
            </p:cNvPr>
            <p:cNvSpPr/>
            <p:nvPr/>
          </p:nvSpPr>
          <p:spPr>
            <a:xfrm>
              <a:off x="4448175" y="1768475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547;p39">
              <a:extLst>
                <a:ext uri="{FF2B5EF4-FFF2-40B4-BE49-F238E27FC236}">
                  <a16:creationId xmlns:a16="http://schemas.microsoft.com/office/drawing/2014/main" id="{716FDB7C-3C0A-44E1-B486-9D4678AF4435}"/>
                </a:ext>
              </a:extLst>
            </p:cNvPr>
            <p:cNvSpPr/>
            <p:nvPr/>
          </p:nvSpPr>
          <p:spPr>
            <a:xfrm>
              <a:off x="4829175" y="1779588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548;p39">
              <a:extLst>
                <a:ext uri="{FF2B5EF4-FFF2-40B4-BE49-F238E27FC236}">
                  <a16:creationId xmlns:a16="http://schemas.microsoft.com/office/drawing/2014/main" id="{B1B4E57F-942F-4881-AEFD-3EBC69C6341C}"/>
                </a:ext>
              </a:extLst>
            </p:cNvPr>
            <p:cNvSpPr/>
            <p:nvPr/>
          </p:nvSpPr>
          <p:spPr>
            <a:xfrm>
              <a:off x="4662488" y="2717800"/>
              <a:ext cx="577800" cy="57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549;p39">
              <a:extLst>
                <a:ext uri="{FF2B5EF4-FFF2-40B4-BE49-F238E27FC236}">
                  <a16:creationId xmlns:a16="http://schemas.microsoft.com/office/drawing/2014/main" id="{4FB94A67-05DB-4F7F-88C8-B6A672210C0F}"/>
                </a:ext>
              </a:extLst>
            </p:cNvPr>
            <p:cNvSpPr/>
            <p:nvPr/>
          </p:nvSpPr>
          <p:spPr>
            <a:xfrm>
              <a:off x="5048250" y="2733675"/>
              <a:ext cx="180900" cy="182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550;p39">
              <a:extLst>
                <a:ext uri="{FF2B5EF4-FFF2-40B4-BE49-F238E27FC236}">
                  <a16:creationId xmlns:a16="http://schemas.microsoft.com/office/drawing/2014/main" id="{FE843AFE-9781-4D0D-9A8F-80575BB92445}"/>
                </a:ext>
              </a:extLst>
            </p:cNvPr>
            <p:cNvSpPr/>
            <p:nvPr/>
          </p:nvSpPr>
          <p:spPr>
            <a:xfrm>
              <a:off x="4529138" y="2149475"/>
              <a:ext cx="3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551;p39">
              <a:extLst>
                <a:ext uri="{FF2B5EF4-FFF2-40B4-BE49-F238E27FC236}">
                  <a16:creationId xmlns:a16="http://schemas.microsoft.com/office/drawing/2014/main" id="{3EA67A67-DA27-48CF-836A-A56C80D791AE}"/>
                </a:ext>
              </a:extLst>
            </p:cNvPr>
            <p:cNvSpPr/>
            <p:nvPr/>
          </p:nvSpPr>
          <p:spPr>
            <a:xfrm>
              <a:off x="4529138" y="2063750"/>
              <a:ext cx="4017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552;p39">
              <a:extLst>
                <a:ext uri="{FF2B5EF4-FFF2-40B4-BE49-F238E27FC236}">
                  <a16:creationId xmlns:a16="http://schemas.microsoft.com/office/drawing/2014/main" id="{C994DFA3-CB28-4351-8893-902678A38D88}"/>
                </a:ext>
              </a:extLst>
            </p:cNvPr>
            <p:cNvSpPr/>
            <p:nvPr/>
          </p:nvSpPr>
          <p:spPr>
            <a:xfrm>
              <a:off x="4540250" y="1982788"/>
              <a:ext cx="203100" cy="5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553;p39">
              <a:extLst>
                <a:ext uri="{FF2B5EF4-FFF2-40B4-BE49-F238E27FC236}">
                  <a16:creationId xmlns:a16="http://schemas.microsoft.com/office/drawing/2014/main" id="{D72EA126-C91C-451A-A5FF-8C0CF16D6D83}"/>
                </a:ext>
              </a:extLst>
            </p:cNvPr>
            <p:cNvSpPr/>
            <p:nvPr/>
          </p:nvSpPr>
          <p:spPr>
            <a:xfrm>
              <a:off x="3357563" y="850900"/>
              <a:ext cx="807900" cy="183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Obraz 18" descr="Obraz zawierający osoba, wewnątrz&#10;&#10;Opis wygenerowany automatycznie">
            <a:extLst>
              <a:ext uri="{FF2B5EF4-FFF2-40B4-BE49-F238E27FC236}">
                <a16:creationId xmlns:a16="http://schemas.microsoft.com/office/drawing/2014/main" id="{7B2B984D-8F82-492D-816B-D3B3C11BB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671" y="409955"/>
            <a:ext cx="2518062" cy="18885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4"/>
          <p:cNvSpPr/>
          <p:nvPr/>
        </p:nvSpPr>
        <p:spPr>
          <a:xfrm>
            <a:off x="5360276" y="1111469"/>
            <a:ext cx="2743074" cy="313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screenhot here</a:t>
            </a:r>
            <a:endParaRPr sz="1000" dirty="0">
              <a:solidFill>
                <a:srgbClr val="999999"/>
              </a:solidFill>
            </a:endParaRPr>
          </a:p>
        </p:txBody>
      </p:sp>
      <p:sp>
        <p:nvSpPr>
          <p:cNvPr id="463" name="Google Shape;463;p3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464" name="Google Shape;464;p34"/>
          <p:cNvSpPr txBox="1">
            <a:spLocks noGrp="1"/>
          </p:cNvSpPr>
          <p:nvPr>
            <p:ph type="body" idx="4294967295"/>
          </p:nvPr>
        </p:nvSpPr>
        <p:spPr>
          <a:xfrm>
            <a:off x="284156" y="724720"/>
            <a:ext cx="4141329" cy="5664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rgbClr val="A5B0FE"/>
                </a:solidFill>
                <a:latin typeface="Miriam Libre"/>
                <a:ea typeface="Miriam Libre"/>
                <a:cs typeface="Miriam Libre"/>
                <a:sym typeface="Miriam Libre"/>
              </a:rPr>
              <a:t>lyricstrainig.com</a:t>
            </a:r>
            <a:endParaRPr sz="1400" dirty="0"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grpSp>
        <p:nvGrpSpPr>
          <p:cNvPr id="465" name="Google Shape;465;p34"/>
          <p:cNvGrpSpPr/>
          <p:nvPr/>
        </p:nvGrpSpPr>
        <p:grpSpPr>
          <a:xfrm rot="10800000">
            <a:off x="5021317" y="268013"/>
            <a:ext cx="3636834" cy="4701945"/>
            <a:chOff x="6545263" y="855663"/>
            <a:chExt cx="1469962" cy="2270150"/>
          </a:xfrm>
        </p:grpSpPr>
        <p:sp>
          <p:nvSpPr>
            <p:cNvPr id="466" name="Google Shape;466;p34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4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4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3107306D-147F-4AB0-A714-6712F5084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176" y="1273059"/>
            <a:ext cx="1808028" cy="100246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ECED45B-F369-4224-9036-A71FC9044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88" y="1188115"/>
            <a:ext cx="1698297" cy="109282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A4A2712-E868-4164-B2BD-EA005C3D9984}"/>
              </a:ext>
            </a:extLst>
          </p:cNvPr>
          <p:cNvSpPr txBox="1"/>
          <p:nvPr/>
        </p:nvSpPr>
        <p:spPr>
          <a:xfrm>
            <a:off x="420141" y="2523808"/>
            <a:ext cx="2924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learningapps.org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B3C7263-5F8E-487E-AA24-9901A7842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88" y="2937617"/>
            <a:ext cx="2310724" cy="152531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5FB682E-31B4-4CD2-B643-23DC8BD33AE5}"/>
              </a:ext>
            </a:extLst>
          </p:cNvPr>
          <p:cNvSpPr txBox="1"/>
          <p:nvPr/>
        </p:nvSpPr>
        <p:spPr>
          <a:xfrm flipH="1">
            <a:off x="2853817" y="2688857"/>
            <a:ext cx="176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wordwall.net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935A911-C6B2-410E-BB08-56488BF1F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279" y="3153322"/>
            <a:ext cx="2161634" cy="1044492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0CE0AD-CAD9-49F4-B48A-98B3310BF08C}"/>
              </a:ext>
            </a:extLst>
          </p:cNvPr>
          <p:cNvSpPr txBox="1"/>
          <p:nvPr/>
        </p:nvSpPr>
        <p:spPr>
          <a:xfrm>
            <a:off x="6298918" y="681905"/>
            <a:ext cx="1923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canva.com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7B445CF3-E146-4262-95D4-CFE38C5BE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810" y="1094394"/>
            <a:ext cx="2175474" cy="1063850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94463C3-3BA9-41E2-9A22-545B77AEEA71}"/>
              </a:ext>
            </a:extLst>
          </p:cNvPr>
          <p:cNvSpPr txBox="1"/>
          <p:nvPr/>
        </p:nvSpPr>
        <p:spPr>
          <a:xfrm>
            <a:off x="5172869" y="3172622"/>
            <a:ext cx="1866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quizizz.com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B597EF2C-FCD9-4013-95CB-102E42040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992" y="3545016"/>
            <a:ext cx="2058555" cy="1061926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7EB8ACD-9D00-4957-91AF-F1BF6122224B}"/>
              </a:ext>
            </a:extLst>
          </p:cNvPr>
          <p:cNvSpPr txBox="1"/>
          <p:nvPr/>
        </p:nvSpPr>
        <p:spPr>
          <a:xfrm>
            <a:off x="335556" y="275502"/>
            <a:ext cx="414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400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Propozycje aktywności w nauce zdalnej</a:t>
            </a:r>
            <a:endParaRPr lang="pl-PL" sz="1400" dirty="0">
              <a:solidFill>
                <a:schemeClr val="tx1"/>
              </a:solidFill>
              <a:latin typeface="Miriam Libre"/>
              <a:ea typeface="Miriam Libre"/>
              <a:cs typeface="Miriam Libre"/>
              <a:sym typeface="Miriam Libre"/>
            </a:endParaRPr>
          </a:p>
        </p:txBody>
      </p:sp>
    </p:spTree>
    <p:extLst>
      <p:ext uri="{BB962C8B-B14F-4D97-AF65-F5344CB8AC3E}">
        <p14:creationId xmlns:p14="http://schemas.microsoft.com/office/powerpoint/2010/main" val="381681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4"/>
          <p:cNvSpPr/>
          <p:nvPr/>
        </p:nvSpPr>
        <p:spPr>
          <a:xfrm>
            <a:off x="5360276" y="1111469"/>
            <a:ext cx="2743074" cy="313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FFFFF"/>
                </a:solidFill>
                <a:latin typeface="Barlow Light"/>
                <a:ea typeface="Barlow Light"/>
                <a:cs typeface="Barlow Light"/>
                <a:sym typeface="Barlow Light"/>
              </a:rPr>
              <a:t>Place your screenhot here</a:t>
            </a:r>
            <a:endParaRPr sz="1000" dirty="0">
              <a:solidFill>
                <a:srgbClr val="999999"/>
              </a:solidFill>
            </a:endParaRPr>
          </a:p>
        </p:txBody>
      </p:sp>
      <p:sp>
        <p:nvSpPr>
          <p:cNvPr id="463" name="Google Shape;463;p34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64" name="Google Shape;464;p34"/>
          <p:cNvSpPr txBox="1">
            <a:spLocks noGrp="1"/>
          </p:cNvSpPr>
          <p:nvPr>
            <p:ph type="body" idx="4294967295"/>
          </p:nvPr>
        </p:nvSpPr>
        <p:spPr>
          <a:xfrm>
            <a:off x="210331" y="3480399"/>
            <a:ext cx="3082034" cy="188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Miriam Libre"/>
                <a:ea typeface="Miriam Libre"/>
                <a:cs typeface="Miriam Libre"/>
                <a:sym typeface="Miriam Libre"/>
              </a:rPr>
              <a:t>answergarden.ch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/>
          </a:p>
        </p:txBody>
      </p:sp>
      <p:grpSp>
        <p:nvGrpSpPr>
          <p:cNvPr id="465" name="Google Shape;465;p34"/>
          <p:cNvGrpSpPr/>
          <p:nvPr/>
        </p:nvGrpSpPr>
        <p:grpSpPr>
          <a:xfrm rot="10800000">
            <a:off x="5021317" y="268013"/>
            <a:ext cx="3636834" cy="4701945"/>
            <a:chOff x="6545263" y="855663"/>
            <a:chExt cx="1469962" cy="2270150"/>
          </a:xfrm>
        </p:grpSpPr>
        <p:sp>
          <p:nvSpPr>
            <p:cNvPr id="466" name="Google Shape;466;p34"/>
            <p:cNvSpPr/>
            <p:nvPr/>
          </p:nvSpPr>
          <p:spPr>
            <a:xfrm>
              <a:off x="6721475" y="2084388"/>
              <a:ext cx="1112700" cy="960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4"/>
            <p:cNvSpPr/>
            <p:nvPr/>
          </p:nvSpPr>
          <p:spPr>
            <a:xfrm>
              <a:off x="7854950" y="2519363"/>
              <a:ext cx="96900" cy="9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6635750" y="2417763"/>
              <a:ext cx="27000" cy="30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4"/>
            <p:cNvSpPr/>
            <p:nvPr/>
          </p:nvSpPr>
          <p:spPr>
            <a:xfrm>
              <a:off x="6550025" y="2005013"/>
              <a:ext cx="1465200" cy="1120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6545263" y="855663"/>
              <a:ext cx="765300" cy="144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A4A2712-E868-4164-B2BD-EA005C3D9984}"/>
              </a:ext>
            </a:extLst>
          </p:cNvPr>
          <p:cNvSpPr txBox="1"/>
          <p:nvPr/>
        </p:nvSpPr>
        <p:spPr>
          <a:xfrm>
            <a:off x="2490598" y="3093058"/>
            <a:ext cx="30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chemeClr val="accent2">
                    <a:lumMod val="75000"/>
                  </a:schemeClr>
                </a:solidFill>
              </a:rPr>
              <a:t>quizlet.com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5FB682E-31B4-4CD2-B643-23DC8BD33AE5}"/>
              </a:ext>
            </a:extLst>
          </p:cNvPr>
          <p:cNvSpPr txBox="1"/>
          <p:nvPr/>
        </p:nvSpPr>
        <p:spPr>
          <a:xfrm flipH="1">
            <a:off x="576657" y="2181563"/>
            <a:ext cx="176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kahoot.it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0CE0AD-CAD9-49F4-B48A-98B3310BF08C}"/>
              </a:ext>
            </a:extLst>
          </p:cNvPr>
          <p:cNvSpPr txBox="1"/>
          <p:nvPr/>
        </p:nvSpPr>
        <p:spPr>
          <a:xfrm>
            <a:off x="6298918" y="681905"/>
            <a:ext cx="1923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nearpod.com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3A76D5-1996-4A6B-BB7D-1FD64F26C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63" y="3980793"/>
            <a:ext cx="1342302" cy="81667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23B6192-42CF-4948-B7B3-4828AB8CA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574" y="3575626"/>
            <a:ext cx="2216969" cy="134629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09C41B8-4C42-461F-83D8-B1234493E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68" y="2489340"/>
            <a:ext cx="1905306" cy="94344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F27658E4-57EA-40CF-9D96-B55C558AF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649" y="989682"/>
            <a:ext cx="2543679" cy="1212668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42BFE564-7FA8-41AB-A47E-C287109E2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463" y="3663163"/>
            <a:ext cx="1840259" cy="1113424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CA2876E-17CC-4657-BEDD-6F82EF506C78}"/>
              </a:ext>
            </a:extLst>
          </p:cNvPr>
          <p:cNvSpPr txBox="1"/>
          <p:nvPr/>
        </p:nvSpPr>
        <p:spPr>
          <a:xfrm flipH="1">
            <a:off x="5269195" y="3172622"/>
            <a:ext cx="140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popplet.com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25A072FF-AB3B-4244-BCFD-09D93A262B68}"/>
              </a:ext>
            </a:extLst>
          </p:cNvPr>
          <p:cNvSpPr txBox="1"/>
          <p:nvPr/>
        </p:nvSpPr>
        <p:spPr>
          <a:xfrm>
            <a:off x="253055" y="50370"/>
            <a:ext cx="1592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padlet.com</a:t>
            </a:r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D4AB5AC9-6DFE-4C72-9A5B-36C3AAB071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134" y="351256"/>
            <a:ext cx="3738394" cy="176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33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"/>
          <p:cNvSpPr txBox="1">
            <a:spLocks noGrp="1"/>
          </p:cNvSpPr>
          <p:nvPr>
            <p:ph type="ctrTitle" idx="4294967295"/>
          </p:nvPr>
        </p:nvSpPr>
        <p:spPr>
          <a:xfrm>
            <a:off x="3302876" y="3670740"/>
            <a:ext cx="5132162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b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400" dirty="0">
              <a:solidFill>
                <a:srgbClr val="FFFFFF"/>
              </a:solidFill>
            </a:endParaRPr>
          </a:p>
        </p:txBody>
      </p:sp>
      <p:sp>
        <p:nvSpPr>
          <p:cNvPr id="385" name="Google Shape;385;p29"/>
          <p:cNvSpPr txBox="1">
            <a:spLocks noGrp="1"/>
          </p:cNvSpPr>
          <p:nvPr>
            <p:ph type="subTitle" idx="4294967295"/>
          </p:nvPr>
        </p:nvSpPr>
        <p:spPr>
          <a:xfrm flipH="1">
            <a:off x="8458199" y="1231893"/>
            <a:ext cx="165537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386" name="Google Shape;386;p29"/>
          <p:cNvSpPr txBox="1">
            <a:spLocks noGrp="1"/>
          </p:cNvSpPr>
          <p:nvPr>
            <p:ph type="ctrTitle" idx="4294967295"/>
          </p:nvPr>
        </p:nvSpPr>
        <p:spPr>
          <a:xfrm flipH="1">
            <a:off x="8458200" y="3276893"/>
            <a:ext cx="165536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388" name="Google Shape;388;p29"/>
          <p:cNvSpPr txBox="1">
            <a:spLocks noGrp="1"/>
          </p:cNvSpPr>
          <p:nvPr>
            <p:ph type="ctrTitle" idx="4294967295"/>
          </p:nvPr>
        </p:nvSpPr>
        <p:spPr>
          <a:xfrm flipH="1">
            <a:off x="8458200" y="1962447"/>
            <a:ext cx="165538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</a:endParaRPr>
          </a:p>
        </p:txBody>
      </p:sp>
      <p:sp>
        <p:nvSpPr>
          <p:cNvPr id="389" name="Google Shape;389;p29"/>
          <p:cNvSpPr txBox="1">
            <a:spLocks noGrp="1"/>
          </p:cNvSpPr>
          <p:nvPr>
            <p:ph type="subTitle" idx="4294967295"/>
          </p:nvPr>
        </p:nvSpPr>
        <p:spPr>
          <a:xfrm flipH="1">
            <a:off x="8458200" y="2497155"/>
            <a:ext cx="268014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390" name="Google Shape;390;p29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grpSp>
        <p:nvGrpSpPr>
          <p:cNvPr id="391" name="Google Shape;391;p29"/>
          <p:cNvGrpSpPr/>
          <p:nvPr/>
        </p:nvGrpSpPr>
        <p:grpSpPr>
          <a:xfrm flipH="1">
            <a:off x="125036" y="2932502"/>
            <a:ext cx="2792552" cy="2221397"/>
            <a:chOff x="9925050" y="4203700"/>
            <a:chExt cx="2267050" cy="1803375"/>
          </a:xfrm>
        </p:grpSpPr>
        <p:sp>
          <p:nvSpPr>
            <p:cNvPr id="392" name="Google Shape;392;p29"/>
            <p:cNvSpPr/>
            <p:nvPr/>
          </p:nvSpPr>
          <p:spPr>
            <a:xfrm>
              <a:off x="11336338" y="4922838"/>
              <a:ext cx="139800" cy="11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9"/>
            <p:cNvSpPr/>
            <p:nvPr/>
          </p:nvSpPr>
          <p:spPr>
            <a:xfrm>
              <a:off x="11137900" y="4498975"/>
              <a:ext cx="1054200" cy="15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9"/>
            <p:cNvSpPr/>
            <p:nvPr/>
          </p:nvSpPr>
          <p:spPr>
            <a:xfrm>
              <a:off x="9925050" y="4203700"/>
              <a:ext cx="1133400" cy="107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9"/>
            <p:cNvSpPr/>
            <p:nvPr/>
          </p:nvSpPr>
          <p:spPr>
            <a:xfrm>
              <a:off x="10421938" y="4832350"/>
              <a:ext cx="139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9"/>
            <p:cNvSpPr/>
            <p:nvPr/>
          </p:nvSpPr>
          <p:spPr>
            <a:xfrm>
              <a:off x="10421938" y="4875213"/>
              <a:ext cx="1398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9"/>
            <p:cNvSpPr/>
            <p:nvPr/>
          </p:nvSpPr>
          <p:spPr>
            <a:xfrm>
              <a:off x="10442575" y="4913313"/>
              <a:ext cx="969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9"/>
            <p:cNvSpPr/>
            <p:nvPr/>
          </p:nvSpPr>
          <p:spPr>
            <a:xfrm>
              <a:off x="10480675" y="4333875"/>
              <a:ext cx="22200" cy="9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9"/>
            <p:cNvSpPr/>
            <p:nvPr/>
          </p:nvSpPr>
          <p:spPr>
            <a:xfrm>
              <a:off x="10679113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9"/>
            <p:cNvSpPr/>
            <p:nvPr/>
          </p:nvSpPr>
          <p:spPr>
            <a:xfrm>
              <a:off x="10229850" y="4602163"/>
              <a:ext cx="74700" cy="20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9"/>
            <p:cNvSpPr/>
            <p:nvPr/>
          </p:nvSpPr>
          <p:spPr>
            <a:xfrm>
              <a:off x="10282238" y="4402138"/>
              <a:ext cx="810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9"/>
            <p:cNvSpPr/>
            <p:nvPr/>
          </p:nvSpPr>
          <p:spPr>
            <a:xfrm>
              <a:off x="10620375" y="4402138"/>
              <a:ext cx="79500" cy="81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9"/>
            <p:cNvSpPr/>
            <p:nvPr/>
          </p:nvSpPr>
          <p:spPr>
            <a:xfrm>
              <a:off x="10347325" y="4478338"/>
              <a:ext cx="288900" cy="33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A5B0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" name="Strzałka: w cztery strony 23">
            <a:extLst>
              <a:ext uri="{FF2B5EF4-FFF2-40B4-BE49-F238E27FC236}">
                <a16:creationId xmlns:a16="http://schemas.microsoft.com/office/drawing/2014/main" id="{EFF1DCB3-82F4-4D0F-8895-D03614B7642D}"/>
              </a:ext>
            </a:extLst>
          </p:cNvPr>
          <p:cNvSpPr/>
          <p:nvPr/>
        </p:nvSpPr>
        <p:spPr>
          <a:xfrm>
            <a:off x="4365147" y="645446"/>
            <a:ext cx="3455565" cy="3920194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upa 25">
            <a:extLst>
              <a:ext uri="{FF2B5EF4-FFF2-40B4-BE49-F238E27FC236}">
                <a16:creationId xmlns:a16="http://schemas.microsoft.com/office/drawing/2014/main" id="{0ACC5E3E-3038-491D-BC9B-E3CD75A15E94}"/>
              </a:ext>
            </a:extLst>
          </p:cNvPr>
          <p:cNvGrpSpPr/>
          <p:nvPr/>
        </p:nvGrpSpPr>
        <p:grpSpPr>
          <a:xfrm>
            <a:off x="3659339" y="208637"/>
            <a:ext cx="2201260" cy="2201260"/>
            <a:chOff x="536674" y="357704"/>
            <a:chExt cx="2201260" cy="2201260"/>
          </a:xfrm>
        </p:grpSpPr>
        <p:sp>
          <p:nvSpPr>
            <p:cNvPr id="27" name="Prostokąt: zaokrąglone rogi 26">
              <a:extLst>
                <a:ext uri="{FF2B5EF4-FFF2-40B4-BE49-F238E27FC236}">
                  <a16:creationId xmlns:a16="http://schemas.microsoft.com/office/drawing/2014/main" id="{64BC6F0B-F40B-4BD1-B002-D30220441391}"/>
                </a:ext>
              </a:extLst>
            </p:cNvPr>
            <p:cNvSpPr/>
            <p:nvPr/>
          </p:nvSpPr>
          <p:spPr>
            <a:xfrm>
              <a:off x="536674" y="357704"/>
              <a:ext cx="2201260" cy="22012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Prostokąt: zaokrąglone rogi 4">
              <a:extLst>
                <a:ext uri="{FF2B5EF4-FFF2-40B4-BE49-F238E27FC236}">
                  <a16:creationId xmlns:a16="http://schemas.microsoft.com/office/drawing/2014/main" id="{B22E74A0-63DF-48EB-9867-160FD5716C7E}"/>
                </a:ext>
              </a:extLst>
            </p:cNvPr>
            <p:cNvSpPr txBox="1"/>
            <p:nvPr/>
          </p:nvSpPr>
          <p:spPr>
            <a:xfrm>
              <a:off x="644131" y="465161"/>
              <a:ext cx="1986346" cy="1986346"/>
            </a:xfrm>
            <a:prstGeom prst="rect">
              <a:avLst/>
            </a:prstGeom>
            <a:solidFill>
              <a:schemeClr val="accent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500" kern="1200" dirty="0"/>
                <a:t>Warto wybrać jedną platformę do nauki, np. Office 365, Google </a:t>
              </a:r>
              <a:r>
                <a:rPr lang="pl-PL" sz="1500" kern="1200" dirty="0" err="1"/>
                <a:t>Classroom</a:t>
              </a:r>
              <a:r>
                <a:rPr lang="pl-PL" sz="1500" kern="1200" dirty="0"/>
                <a:t> - umieszczać wszystkie materiały i planować spotkania właśnie tam</a:t>
              </a:r>
              <a:endParaRPr lang="en-US" sz="1500" kern="1200" dirty="0"/>
            </a:p>
          </p:txBody>
        </p:sp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562EF140-EEB8-4B6C-B202-F2D6075F0B79}"/>
              </a:ext>
            </a:extLst>
          </p:cNvPr>
          <p:cNvGrpSpPr/>
          <p:nvPr/>
        </p:nvGrpSpPr>
        <p:grpSpPr>
          <a:xfrm>
            <a:off x="6339707" y="208637"/>
            <a:ext cx="2201260" cy="2185510"/>
            <a:chOff x="3123155" y="357704"/>
            <a:chExt cx="2201260" cy="2201260"/>
          </a:xfrm>
        </p:grpSpPr>
        <p:sp>
          <p:nvSpPr>
            <p:cNvPr id="30" name="Prostokąt: zaokrąglone rogi 29">
              <a:extLst>
                <a:ext uri="{FF2B5EF4-FFF2-40B4-BE49-F238E27FC236}">
                  <a16:creationId xmlns:a16="http://schemas.microsoft.com/office/drawing/2014/main" id="{A99880E1-AD10-4F36-909A-F96F0C258F1F}"/>
                </a:ext>
              </a:extLst>
            </p:cNvPr>
            <p:cNvSpPr/>
            <p:nvPr/>
          </p:nvSpPr>
          <p:spPr>
            <a:xfrm>
              <a:off x="3123155" y="357704"/>
              <a:ext cx="2201260" cy="22012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513827"/>
                <a:satOff val="0"/>
                <a:lumOff val="-327"/>
                <a:alphaOff val="0"/>
              </a:schemeClr>
            </a:fillRef>
            <a:effectRef idx="0">
              <a:schemeClr val="accent5">
                <a:hueOff val="-2513827"/>
                <a:satOff val="0"/>
                <a:lumOff val="-32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Prostokąt: zaokrąglone rogi 4">
              <a:extLst>
                <a:ext uri="{FF2B5EF4-FFF2-40B4-BE49-F238E27FC236}">
                  <a16:creationId xmlns:a16="http://schemas.microsoft.com/office/drawing/2014/main" id="{5AB34A35-22A0-4449-B7B8-6FEFADD39C11}"/>
                </a:ext>
              </a:extLst>
            </p:cNvPr>
            <p:cNvSpPr txBox="1"/>
            <p:nvPr/>
          </p:nvSpPr>
          <p:spPr>
            <a:xfrm>
              <a:off x="3230612" y="465161"/>
              <a:ext cx="1986346" cy="1986346"/>
            </a:xfrm>
            <a:prstGeom prst="rect">
              <a:avLst/>
            </a:prstGeom>
            <a:solidFill>
              <a:srgbClr val="FF99F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500" kern="1200" dirty="0"/>
                <a:t>Podczas zajęć włączać kamerę – uczniowie czują kontakt z nauczycielem, zachęcać również ich do tego</a:t>
              </a:r>
              <a:endParaRPr lang="en-US" sz="1500" kern="1200" dirty="0"/>
            </a:p>
          </p:txBody>
        </p:sp>
      </p:grpSp>
      <p:grpSp>
        <p:nvGrpSpPr>
          <p:cNvPr id="32" name="Grupa 31">
            <a:extLst>
              <a:ext uri="{FF2B5EF4-FFF2-40B4-BE49-F238E27FC236}">
                <a16:creationId xmlns:a16="http://schemas.microsoft.com/office/drawing/2014/main" id="{284B0D70-2BEE-46C6-AAF4-C073323D69E9}"/>
              </a:ext>
            </a:extLst>
          </p:cNvPr>
          <p:cNvGrpSpPr/>
          <p:nvPr/>
        </p:nvGrpSpPr>
        <p:grpSpPr>
          <a:xfrm>
            <a:off x="3623396" y="2754295"/>
            <a:ext cx="2201260" cy="2201260"/>
            <a:chOff x="536674" y="2944185"/>
            <a:chExt cx="2201260" cy="2201260"/>
          </a:xfrm>
          <a:solidFill>
            <a:srgbClr val="C729AD"/>
          </a:solidFill>
        </p:grpSpPr>
        <p:sp>
          <p:nvSpPr>
            <p:cNvPr id="33" name="Prostokąt: zaokrąglone rogi 32">
              <a:extLst>
                <a:ext uri="{FF2B5EF4-FFF2-40B4-BE49-F238E27FC236}">
                  <a16:creationId xmlns:a16="http://schemas.microsoft.com/office/drawing/2014/main" id="{346C6817-6983-437A-AFC7-8EFF27D34DCD}"/>
                </a:ext>
              </a:extLst>
            </p:cNvPr>
            <p:cNvSpPr/>
            <p:nvPr/>
          </p:nvSpPr>
          <p:spPr>
            <a:xfrm>
              <a:off x="536674" y="2944185"/>
              <a:ext cx="2201260" cy="22012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5027653"/>
                <a:satOff val="0"/>
                <a:lumOff val="-653"/>
                <a:alphaOff val="0"/>
              </a:schemeClr>
            </a:fillRef>
            <a:effectRef idx="0">
              <a:schemeClr val="accent5">
                <a:hueOff val="-5027653"/>
                <a:satOff val="0"/>
                <a:lumOff val="-65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Prostokąt: zaokrąglone rogi 4">
              <a:extLst>
                <a:ext uri="{FF2B5EF4-FFF2-40B4-BE49-F238E27FC236}">
                  <a16:creationId xmlns:a16="http://schemas.microsoft.com/office/drawing/2014/main" id="{D3F890B8-DCB9-4BC3-97D2-9E250DB855B7}"/>
                </a:ext>
              </a:extLst>
            </p:cNvPr>
            <p:cNvSpPr txBox="1"/>
            <p:nvPr/>
          </p:nvSpPr>
          <p:spPr>
            <a:xfrm>
              <a:off x="644131" y="3051642"/>
              <a:ext cx="1986346" cy="19863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500" kern="1200" dirty="0"/>
                <a:t>Korzystać z multimedialnych podręczników lub e-podręczników</a:t>
              </a:r>
              <a:endParaRPr lang="en-US" sz="1500" kern="1200" dirty="0"/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9AF4123B-B76F-4040-B38E-A55F3BFCE65A}"/>
              </a:ext>
            </a:extLst>
          </p:cNvPr>
          <p:cNvGrpSpPr/>
          <p:nvPr/>
        </p:nvGrpSpPr>
        <p:grpSpPr>
          <a:xfrm>
            <a:off x="6379822" y="2822167"/>
            <a:ext cx="2201260" cy="2201260"/>
            <a:chOff x="3123155" y="2944185"/>
            <a:chExt cx="2201260" cy="2201260"/>
          </a:xfrm>
          <a:solidFill>
            <a:srgbClr val="00B0F0"/>
          </a:solidFill>
        </p:grpSpPr>
        <p:sp>
          <p:nvSpPr>
            <p:cNvPr id="36" name="Prostokąt: zaokrąglone rogi 35">
              <a:extLst>
                <a:ext uri="{FF2B5EF4-FFF2-40B4-BE49-F238E27FC236}">
                  <a16:creationId xmlns:a16="http://schemas.microsoft.com/office/drawing/2014/main" id="{9E6E6B4B-7466-447C-93BA-7BBF06A7A26F}"/>
                </a:ext>
              </a:extLst>
            </p:cNvPr>
            <p:cNvSpPr/>
            <p:nvPr/>
          </p:nvSpPr>
          <p:spPr>
            <a:xfrm>
              <a:off x="3123155" y="2944185"/>
              <a:ext cx="2201260" cy="22012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541480"/>
                <a:satOff val="0"/>
                <a:lumOff val="-980"/>
                <a:alphaOff val="0"/>
              </a:schemeClr>
            </a:fillRef>
            <a:effectRef idx="0">
              <a:schemeClr val="accent5">
                <a:hueOff val="-7541480"/>
                <a:satOff val="0"/>
                <a:lumOff val="-98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Prostokąt: zaokrąglone rogi 4">
              <a:extLst>
                <a:ext uri="{FF2B5EF4-FFF2-40B4-BE49-F238E27FC236}">
                  <a16:creationId xmlns:a16="http://schemas.microsoft.com/office/drawing/2014/main" id="{40C0462C-F1C1-4F11-8838-2E0940FC912D}"/>
                </a:ext>
              </a:extLst>
            </p:cNvPr>
            <p:cNvSpPr txBox="1"/>
            <p:nvPr/>
          </p:nvSpPr>
          <p:spPr>
            <a:xfrm>
              <a:off x="3230612" y="3051642"/>
              <a:ext cx="1986346" cy="19863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500" kern="1200"/>
                <a:t>Urozmaicać zajęcia różnymi aplikacjami – ( z umiarem)</a:t>
              </a:r>
              <a:endParaRPr lang="en-US" sz="1500" kern="1200" dirty="0"/>
            </a:p>
          </p:txBody>
        </p:sp>
      </p:grp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5F3EDFA-3CDD-4552-9DA6-752CAACB4EA9}"/>
              </a:ext>
            </a:extLst>
          </p:cNvPr>
          <p:cNvSpPr txBox="1"/>
          <p:nvPr/>
        </p:nvSpPr>
        <p:spPr>
          <a:xfrm>
            <a:off x="397908" y="987207"/>
            <a:ext cx="2247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chemeClr val="tx1"/>
                </a:solidFill>
              </a:rPr>
              <a:t>Dobre rady </a:t>
            </a:r>
          </a:p>
          <a:p>
            <a:pPr algn="ctr"/>
            <a:r>
              <a:rPr lang="pl-PL" sz="2000" dirty="0">
                <a:solidFill>
                  <a:schemeClr val="tx1"/>
                </a:solidFill>
              </a:rPr>
              <a:t> w nauce zdalnej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08564E-889B-4CD9-8A1B-9CA015954E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137EAF7-0453-4327-9479-4BC1542D0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3600" b="1" dirty="0"/>
              <a:t>WNIOSKI</a:t>
            </a:r>
          </a:p>
        </p:txBody>
      </p:sp>
      <p:sp>
        <p:nvSpPr>
          <p:cNvPr id="4" name="Google Shape;410;p30">
            <a:extLst>
              <a:ext uri="{FF2B5EF4-FFF2-40B4-BE49-F238E27FC236}">
                <a16:creationId xmlns:a16="http://schemas.microsoft.com/office/drawing/2014/main" id="{ABFC728C-14FA-4641-89A4-3AF36D36770E}"/>
              </a:ext>
            </a:extLst>
          </p:cNvPr>
          <p:cNvSpPr/>
          <p:nvPr/>
        </p:nvSpPr>
        <p:spPr>
          <a:xfrm>
            <a:off x="430563" y="728350"/>
            <a:ext cx="2240792" cy="2313300"/>
          </a:xfrm>
          <a:prstGeom prst="homePlate">
            <a:avLst>
              <a:gd name="adj" fmla="val 3012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32E7918-8706-49D5-8B79-4EA987C4CB4B}"/>
              </a:ext>
            </a:extLst>
          </p:cNvPr>
          <p:cNvSpPr txBox="1"/>
          <p:nvPr/>
        </p:nvSpPr>
        <p:spPr>
          <a:xfrm>
            <a:off x="455995" y="1579614"/>
            <a:ext cx="16474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>
                <a:solidFill>
                  <a:schemeClr val="bg1"/>
                </a:solidFill>
              </a:rPr>
              <a:t>Warto poznawać nauczycieli </a:t>
            </a:r>
          </a:p>
          <a:p>
            <a:pPr lvl="0"/>
            <a:r>
              <a:rPr lang="pl-PL" dirty="0">
                <a:solidFill>
                  <a:schemeClr val="bg1"/>
                </a:solidFill>
              </a:rPr>
              <a:t>z innych szkół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Google Shape;411;p30">
            <a:extLst>
              <a:ext uri="{FF2B5EF4-FFF2-40B4-BE49-F238E27FC236}">
                <a16:creationId xmlns:a16="http://schemas.microsoft.com/office/drawing/2014/main" id="{DF38C4E5-70E3-46F5-9944-8F825DD96A3E}"/>
              </a:ext>
            </a:extLst>
          </p:cNvPr>
          <p:cNvSpPr/>
          <p:nvPr/>
        </p:nvSpPr>
        <p:spPr>
          <a:xfrm>
            <a:off x="1408815" y="722050"/>
            <a:ext cx="3092944" cy="2313300"/>
          </a:xfrm>
          <a:prstGeom prst="chevron">
            <a:avLst>
              <a:gd name="adj" fmla="val 29853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Warto dzielić się </a:t>
            </a:r>
          </a:p>
          <a:p>
            <a:r>
              <a:rPr lang="pl-PL" dirty="0">
                <a:solidFill>
                  <a:schemeClr val="bg1"/>
                </a:solidFill>
              </a:rPr>
              <a:t>wiedzą i wymieniać </a:t>
            </a:r>
          </a:p>
          <a:p>
            <a:r>
              <a:rPr lang="pl-PL" dirty="0">
                <a:solidFill>
                  <a:schemeClr val="bg1"/>
                </a:solidFill>
              </a:rPr>
              <a:t>doświadczeniami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Google Shape;412;p30">
            <a:extLst>
              <a:ext uri="{FF2B5EF4-FFF2-40B4-BE49-F238E27FC236}">
                <a16:creationId xmlns:a16="http://schemas.microsoft.com/office/drawing/2014/main" id="{C743C050-44D1-4B4B-B7D1-01A6B82AD4DD}"/>
              </a:ext>
            </a:extLst>
          </p:cNvPr>
          <p:cNvSpPr/>
          <p:nvPr/>
        </p:nvSpPr>
        <p:spPr>
          <a:xfrm>
            <a:off x="3194214" y="731500"/>
            <a:ext cx="2593817" cy="2313300"/>
          </a:xfrm>
          <a:prstGeom prst="chevron">
            <a:avLst>
              <a:gd name="adj" fmla="val 2985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Warto czasami coś zmienić, aby nauka była ciekawsza </a:t>
            </a:r>
          </a:p>
          <a:p>
            <a:r>
              <a:rPr lang="pl-PL" dirty="0">
                <a:solidFill>
                  <a:schemeClr val="bg1"/>
                </a:solidFill>
              </a:rPr>
              <a:t>i bardziej efektywna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Google Shape;412;p30">
            <a:extLst>
              <a:ext uri="{FF2B5EF4-FFF2-40B4-BE49-F238E27FC236}">
                <a16:creationId xmlns:a16="http://schemas.microsoft.com/office/drawing/2014/main" id="{A96BABE1-33E9-4FC8-A0BB-5D70967920C3}"/>
              </a:ext>
            </a:extLst>
          </p:cNvPr>
          <p:cNvSpPr/>
          <p:nvPr/>
        </p:nvSpPr>
        <p:spPr>
          <a:xfrm>
            <a:off x="4663309" y="731500"/>
            <a:ext cx="2979064" cy="2313300"/>
          </a:xfrm>
          <a:prstGeom prst="chevron">
            <a:avLst>
              <a:gd name="adj" fmla="val 29853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l-PL" dirty="0">
                <a:solidFill>
                  <a:schemeClr val="bg1"/>
                </a:solidFill>
              </a:rPr>
              <a:t>Należy pamiętać o równowadze – nawet najciekawsza rzecz, zbyt często powtarzana – staje się po prostu nudna …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60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6"/>
          <p:cNvSpPr txBox="1">
            <a:spLocks noGrp="1"/>
          </p:cNvSpPr>
          <p:nvPr>
            <p:ph type="ctrTitle" idx="4294967295"/>
          </p:nvPr>
        </p:nvSpPr>
        <p:spPr>
          <a:xfrm>
            <a:off x="441197" y="440350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6000" dirty="0"/>
              <a:t>Dziękuję!</a:t>
            </a:r>
            <a:endParaRPr sz="6000" dirty="0"/>
          </a:p>
        </p:txBody>
      </p:sp>
      <p:sp>
        <p:nvSpPr>
          <p:cNvPr id="484" name="Google Shape;484;p36"/>
          <p:cNvSpPr txBox="1">
            <a:spLocks noGrp="1"/>
          </p:cNvSpPr>
          <p:nvPr>
            <p:ph type="subTitle" idx="4294967295"/>
          </p:nvPr>
        </p:nvSpPr>
        <p:spPr>
          <a:xfrm>
            <a:off x="189187" y="1600150"/>
            <a:ext cx="4863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3600" b="1" dirty="0"/>
              <a:t>Dorota Gorzejewska</a:t>
            </a:r>
            <a:endParaRPr sz="3600" b="1" dirty="0"/>
          </a:p>
        </p:txBody>
      </p:sp>
      <p:sp>
        <p:nvSpPr>
          <p:cNvPr id="485" name="Google Shape;485;p36"/>
          <p:cNvSpPr txBox="1">
            <a:spLocks noGrp="1"/>
          </p:cNvSpPr>
          <p:nvPr>
            <p:ph type="body" idx="4294967295"/>
          </p:nvPr>
        </p:nvSpPr>
        <p:spPr>
          <a:xfrm>
            <a:off x="189187" y="1992550"/>
            <a:ext cx="5115910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l-PL" sz="2000" dirty="0" err="1"/>
              <a:t>gorzejewska.dorota</a:t>
            </a:r>
            <a:r>
              <a:rPr lang="en" sz="2000" dirty="0"/>
              <a:t>@</a:t>
            </a:r>
            <a:r>
              <a:rPr lang="pl-PL" sz="2000" dirty="0"/>
              <a:t>zso8gdynia.pl</a:t>
            </a:r>
            <a:endParaRPr sz="2000" dirty="0"/>
          </a:p>
        </p:txBody>
      </p:sp>
      <p:sp>
        <p:nvSpPr>
          <p:cNvPr id="486" name="Google Shape;486;p36"/>
          <p:cNvSpPr txBox="1">
            <a:spLocks noGrp="1"/>
          </p:cNvSpPr>
          <p:nvPr>
            <p:ph type="sldNum" idx="12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D6915210-A416-4E33-9A02-309F242BB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84" y="4393960"/>
            <a:ext cx="3504153" cy="6183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oderig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A5B0FE"/>
      </a:accent1>
      <a:accent2>
        <a:srgbClr val="8184D9"/>
      </a:accent2>
      <a:accent3>
        <a:srgbClr val="6463BD"/>
      </a:accent3>
      <a:accent4>
        <a:srgbClr val="4F4A9E"/>
      </a:accent4>
      <a:accent5>
        <a:srgbClr val="212121"/>
      </a:accent5>
      <a:accent6>
        <a:srgbClr val="FFA500"/>
      </a:accent6>
      <a:hlink>
        <a:srgbClr val="6463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681</Words>
  <Application>Microsoft Office PowerPoint</Application>
  <PresentationFormat>Pokaz na ekranie (16:9)</PresentationFormat>
  <Paragraphs>99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Miriam Libre</vt:lpstr>
      <vt:lpstr>Barlow</vt:lpstr>
      <vt:lpstr>Work Sans</vt:lpstr>
      <vt:lpstr>Barlow Light</vt:lpstr>
      <vt:lpstr>Arial</vt:lpstr>
      <vt:lpstr>Calibri</vt:lpstr>
      <vt:lpstr>Roderigo template</vt:lpstr>
      <vt:lpstr>Słowa, słowa, słowa… kreatywnie na językach obcych (nauka stacjonarna vs zdalna)</vt:lpstr>
      <vt:lpstr>Dorota Gorzejewska</vt:lpstr>
      <vt:lpstr>Pomorska Szkoła Ćwiczeń – założenia projektu</vt:lpstr>
      <vt:lpstr>nauka stacjonarna vs nauka zdalna</vt:lpstr>
      <vt:lpstr>Prezentacja programu PowerPoint</vt:lpstr>
      <vt:lpstr>Prezentacja programu PowerPoint</vt:lpstr>
      <vt:lpstr>poszukajmy różnych rozwiązań</vt:lpstr>
      <vt:lpstr>Propozycje aktywności w nauce stacjonarnej Interakcja w szkole może dotyczyć każdego przedmiotu, godzin wychowawczych, projektów, wymian. Wystarczy dopasować tematycznie zadania. Każde z przykładowych zadań można wykorzystać na wszystkich zajęciach.  </vt:lpstr>
      <vt:lpstr>Aktywnie z nauczycielami i uczniami</vt:lpstr>
      <vt:lpstr>Interakcja –   to jest to!</vt:lpstr>
      <vt:lpstr>Prezentacja programu PowerPoint</vt:lpstr>
      <vt:lpstr>Prezentacja programu PowerPoint</vt:lpstr>
      <vt:lpstr>  </vt:lpstr>
      <vt:lpstr>Prezentacja programu PowerPoint</vt:lpstr>
      <vt:lpstr>Dziękuję!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Słowa, słowa, słowa… kreatywnie na językach obcych (nauka stacjonarna vs zdalna)</dc:title>
  <cp:lastModifiedBy>Dorota Gorzejewska</cp:lastModifiedBy>
  <cp:revision>18</cp:revision>
  <dcterms:modified xsi:type="dcterms:W3CDTF">2021-01-27T07:54:13Z</dcterms:modified>
</cp:coreProperties>
</file>