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3"/>
    <p:restoredTop sz="94715"/>
  </p:normalViewPr>
  <p:slideViewPr>
    <p:cSldViewPr snapToGrid="0" snapToObjects="1">
      <p:cViewPr varScale="1">
        <p:scale>
          <a:sx n="100" d="100"/>
          <a:sy n="100" d="100"/>
        </p:scale>
        <p:origin x="176" y="6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95433-5141-BE40-B50F-37282F736105}" type="datetimeFigureOut">
              <a:rPr lang="en-GB" smtClean="0"/>
              <a:t>27/01/2021</a:t>
            </a:fld>
            <a:endParaRPr lang="en-GB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A4A52-6F55-594D-B395-CEBDEF851A3C}" type="slidenum">
              <a:rPr lang="en-GB" smtClean="0"/>
              <a:t>‹nr›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42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Przeciągnij obraz na symbol zastępczy lub kliknij ikonę, aby go dodać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/>
              <a:pPr/>
              <a:t>1/27/21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‹nr›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/>
              <a:pPr/>
              <a:t>1/27/21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‹nr›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Nauczycielskie</a:t>
            </a:r>
            <a:r>
              <a:rPr lang="en-GB" dirty="0" smtClean="0"/>
              <a:t> </a:t>
            </a:r>
            <a:r>
              <a:rPr lang="en-GB" dirty="0" err="1" smtClean="0"/>
              <a:t>praktyki</a:t>
            </a:r>
            <a:r>
              <a:rPr lang="en-GB" dirty="0" smtClean="0"/>
              <a:t> </a:t>
            </a:r>
            <a:r>
              <a:rPr lang="en-GB" dirty="0" err="1" smtClean="0"/>
              <a:t>zawodowe</a:t>
            </a:r>
            <a:endParaRPr lang="en-GB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i="1" smtClean="0"/>
              <a:t>Po co? </a:t>
            </a:r>
            <a:r>
              <a:rPr lang="en-GB" i="1" err="1" smtClean="0"/>
              <a:t>jak</a:t>
            </a:r>
            <a:r>
              <a:rPr lang="en-GB" i="1" smtClean="0"/>
              <a:t> I co?  </a:t>
            </a:r>
            <a:endParaRPr lang="en-GB" i="1"/>
          </a:p>
        </p:txBody>
      </p:sp>
    </p:spTree>
    <p:extLst>
      <p:ext uri="{BB962C8B-B14F-4D97-AF65-F5344CB8AC3E}">
        <p14:creationId xmlns:p14="http://schemas.microsoft.com/office/powerpoint/2010/main" val="76759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Nauczycielskie</a:t>
            </a:r>
            <a:r>
              <a:rPr lang="en-GB" dirty="0" smtClean="0"/>
              <a:t> </a:t>
            </a:r>
            <a:r>
              <a:rPr lang="en-GB" dirty="0" err="1" smtClean="0"/>
              <a:t>praktyki</a:t>
            </a:r>
            <a:r>
              <a:rPr lang="en-GB" dirty="0" smtClean="0"/>
              <a:t> </a:t>
            </a:r>
            <a:r>
              <a:rPr lang="en-GB" dirty="0" err="1" smtClean="0"/>
              <a:t>zawodowe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a </a:t>
            </a:r>
            <a:r>
              <a:rPr lang="en-GB" i="1" dirty="0" err="1" smtClean="0"/>
              <a:t>jakościowe</a:t>
            </a:r>
            <a:r>
              <a:rPr lang="en-GB" i="1" dirty="0" smtClean="0"/>
              <a:t> </a:t>
            </a:r>
            <a:r>
              <a:rPr lang="en-GB" i="1" dirty="0" err="1" smtClean="0"/>
              <a:t>praktyki</a:t>
            </a:r>
            <a:r>
              <a:rPr lang="en-GB" i="1" dirty="0" smtClean="0"/>
              <a:t> </a:t>
            </a:r>
            <a:r>
              <a:rPr lang="en-GB" i="1" dirty="0" err="1" smtClean="0"/>
              <a:t>studenckie</a:t>
            </a:r>
            <a:endParaRPr lang="en-GB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Praktyki </a:t>
            </a:r>
            <a:r>
              <a:rPr lang="en-GB" dirty="0" err="1" smtClean="0"/>
              <a:t>nauczycielskie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wejście</a:t>
            </a:r>
            <a:r>
              <a:rPr lang="en-GB" dirty="0" smtClean="0"/>
              <a:t> w </a:t>
            </a:r>
            <a:r>
              <a:rPr lang="en-GB" dirty="0" err="1" smtClean="0"/>
              <a:t>rolę</a:t>
            </a:r>
            <a:r>
              <a:rPr lang="en-GB" dirty="0" smtClean="0"/>
              <a:t> </a:t>
            </a:r>
            <a:r>
              <a:rPr lang="en-GB" dirty="0" err="1" smtClean="0"/>
              <a:t>zawodową</a:t>
            </a:r>
            <a:r>
              <a:rPr lang="en-GB" dirty="0" smtClean="0"/>
              <a:t> (</a:t>
            </a:r>
            <a:r>
              <a:rPr lang="en-GB" i="1" dirty="0" err="1"/>
              <a:t>S</a:t>
            </a:r>
            <a:r>
              <a:rPr lang="en-GB" i="1" dirty="0" err="1" smtClean="0"/>
              <a:t>tandardy</a:t>
            </a:r>
            <a:r>
              <a:rPr lang="en-GB" i="1" dirty="0" smtClean="0"/>
              <a:t> </a:t>
            </a:r>
            <a:r>
              <a:rPr lang="en-GB" i="1" dirty="0" err="1" smtClean="0"/>
              <a:t>kształcenia</a:t>
            </a:r>
            <a:r>
              <a:rPr lang="en-GB" i="1" dirty="0" smtClean="0"/>
              <a:t> </a:t>
            </a:r>
            <a:r>
              <a:rPr lang="en-GB" i="1" dirty="0" err="1" smtClean="0"/>
              <a:t>nauczycieli</a:t>
            </a:r>
            <a:r>
              <a:rPr lang="en-GB" i="1" dirty="0"/>
              <a:t> </a:t>
            </a:r>
            <a:r>
              <a:rPr lang="en-GB" i="1" dirty="0" smtClean="0"/>
              <a:t>- </a:t>
            </a:r>
            <a:r>
              <a:rPr lang="en-GB" i="1" dirty="0" err="1"/>
              <a:t>Rozporządzenie</a:t>
            </a:r>
            <a:r>
              <a:rPr lang="en-GB" i="1" dirty="0"/>
              <a:t> </a:t>
            </a:r>
            <a:r>
              <a:rPr lang="en-GB" i="1" dirty="0" err="1"/>
              <a:t>Ministra</a:t>
            </a:r>
            <a:r>
              <a:rPr lang="en-GB" i="1" dirty="0"/>
              <a:t> </a:t>
            </a:r>
            <a:r>
              <a:rPr lang="en-GB" i="1" dirty="0" err="1"/>
              <a:t>Nauki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Szkolnictwa</a:t>
            </a:r>
            <a:r>
              <a:rPr lang="en-GB" i="1" dirty="0"/>
              <a:t> </a:t>
            </a:r>
            <a:r>
              <a:rPr lang="en-GB" i="1" dirty="0" err="1"/>
              <a:t>Wyższego</a:t>
            </a:r>
            <a:r>
              <a:rPr lang="en-GB" i="1" dirty="0"/>
              <a:t> z </a:t>
            </a:r>
            <a:r>
              <a:rPr lang="en-GB" i="1" dirty="0" err="1"/>
              <a:t>dnia</a:t>
            </a:r>
            <a:r>
              <a:rPr lang="en-GB" i="1" dirty="0"/>
              <a:t> 25 </a:t>
            </a:r>
            <a:r>
              <a:rPr lang="en-GB" i="1" dirty="0" err="1"/>
              <a:t>lipca</a:t>
            </a:r>
            <a:r>
              <a:rPr lang="en-GB" i="1" dirty="0"/>
              <a:t> 2019 r. w </a:t>
            </a:r>
            <a:r>
              <a:rPr lang="en-GB" i="1" dirty="0" err="1"/>
              <a:t>sprawie</a:t>
            </a:r>
            <a:r>
              <a:rPr lang="en-GB" i="1" dirty="0"/>
              <a:t> </a:t>
            </a:r>
            <a:r>
              <a:rPr lang="en-GB" i="1" dirty="0" err="1"/>
              <a:t>standardu</a:t>
            </a:r>
            <a:r>
              <a:rPr lang="en-GB" i="1" dirty="0"/>
              <a:t> </a:t>
            </a:r>
            <a:r>
              <a:rPr lang="en-GB" i="1" dirty="0" err="1"/>
              <a:t>kształcenia</a:t>
            </a:r>
            <a:r>
              <a:rPr lang="en-GB" i="1" dirty="0"/>
              <a:t> </a:t>
            </a:r>
            <a:r>
              <a:rPr lang="en-GB" i="1" dirty="0" err="1"/>
              <a:t>przygotowującego</a:t>
            </a:r>
            <a:r>
              <a:rPr lang="en-GB" i="1" dirty="0"/>
              <a:t> do </a:t>
            </a:r>
            <a:r>
              <a:rPr lang="en-GB" i="1" dirty="0" err="1"/>
              <a:t>wykonywania</a:t>
            </a:r>
            <a:r>
              <a:rPr lang="en-GB" i="1" dirty="0"/>
              <a:t> </a:t>
            </a:r>
            <a:r>
              <a:rPr lang="en-GB" i="1" dirty="0" err="1"/>
              <a:t>zawodu</a:t>
            </a:r>
            <a:r>
              <a:rPr lang="en-GB" i="1" dirty="0"/>
              <a:t> </a:t>
            </a:r>
            <a:r>
              <a:rPr lang="en-GB" i="1" dirty="0" err="1" smtClean="0"/>
              <a:t>nauczyciela</a:t>
            </a:r>
            <a:r>
              <a:rPr lang="en-GB" i="1" dirty="0" smtClean="0"/>
              <a:t>);</a:t>
            </a:r>
          </a:p>
          <a:p>
            <a:r>
              <a:rPr lang="en-GB" dirty="0" smtClean="0"/>
              <a:t>Praktyki </a:t>
            </a:r>
            <a:r>
              <a:rPr lang="en-GB" dirty="0" err="1" smtClean="0"/>
              <a:t>nauczycielskie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wejście</a:t>
            </a:r>
            <a:r>
              <a:rPr lang="en-GB" dirty="0" smtClean="0"/>
              <a:t> w </a:t>
            </a:r>
            <a:r>
              <a:rPr lang="en-GB" dirty="0" err="1" smtClean="0"/>
              <a:t>rolę</a:t>
            </a:r>
            <a:r>
              <a:rPr lang="en-GB" dirty="0" smtClean="0"/>
              <a:t> </a:t>
            </a:r>
            <a:r>
              <a:rPr lang="en-GB" dirty="0" err="1" smtClean="0"/>
              <a:t>społeczną</a:t>
            </a:r>
            <a:endParaRPr lang="en-GB" dirty="0" smtClean="0"/>
          </a:p>
          <a:p>
            <a:r>
              <a:rPr lang="en-GB" dirty="0" smtClean="0"/>
              <a:t>Praktyki </a:t>
            </a:r>
            <a:r>
              <a:rPr lang="en-GB" dirty="0" err="1" smtClean="0"/>
              <a:t>nauczycielskie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i="1" dirty="0" err="1" smtClean="0"/>
              <a:t>zanurzenie</a:t>
            </a:r>
            <a:r>
              <a:rPr lang="en-GB" i="1" dirty="0" smtClean="0"/>
              <a:t> w </a:t>
            </a:r>
            <a:r>
              <a:rPr lang="en-GB" i="1" dirty="0" err="1" smtClean="0"/>
              <a:t>kulturze</a:t>
            </a:r>
            <a:r>
              <a:rPr lang="en-GB" i="1" dirty="0" smtClean="0"/>
              <a:t> </a:t>
            </a:r>
            <a:r>
              <a:rPr lang="en-GB" i="1" dirty="0" err="1" smtClean="0"/>
              <a:t>szkoły</a:t>
            </a:r>
            <a:endParaRPr lang="en-GB" i="1" dirty="0" smtClean="0"/>
          </a:p>
          <a:p>
            <a:r>
              <a:rPr lang="en-GB" dirty="0" smtClean="0"/>
              <a:t>Praktyki </a:t>
            </a:r>
            <a:r>
              <a:rPr lang="en-GB" dirty="0" err="1" smtClean="0"/>
              <a:t>nauczycielskie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źródło</a:t>
            </a:r>
            <a:r>
              <a:rPr lang="en-GB" dirty="0" smtClean="0"/>
              <a:t> </a:t>
            </a:r>
            <a:r>
              <a:rPr lang="en-GB" i="1" dirty="0" err="1" smtClean="0"/>
              <a:t>samopoznania</a:t>
            </a:r>
            <a:endParaRPr lang="en-GB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67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Praktyki </a:t>
            </a:r>
            <a:r>
              <a:rPr lang="en-GB" dirty="0" err="1" smtClean="0"/>
              <a:t>nayczycielskie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wejście</a:t>
            </a:r>
            <a:r>
              <a:rPr lang="en-GB" dirty="0" smtClean="0"/>
              <a:t> w </a:t>
            </a:r>
            <a:r>
              <a:rPr lang="en-GB" dirty="0" err="1" smtClean="0"/>
              <a:t>rolę</a:t>
            </a:r>
            <a:r>
              <a:rPr lang="en-GB" dirty="0" smtClean="0"/>
              <a:t> </a:t>
            </a:r>
            <a:r>
              <a:rPr lang="en-GB" dirty="0" err="1" smtClean="0"/>
              <a:t>zawodową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Rola</a:t>
            </a:r>
            <a:r>
              <a:rPr lang="en-GB" dirty="0" smtClean="0"/>
              <a:t> </a:t>
            </a:r>
            <a:r>
              <a:rPr lang="en-GB" dirty="0" err="1" smtClean="0"/>
              <a:t>zawodowa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definiowana</a:t>
            </a:r>
            <a:r>
              <a:rPr lang="en-GB" dirty="0" smtClean="0"/>
              <a:t> </a:t>
            </a:r>
            <a:r>
              <a:rPr lang="en-GB" dirty="0" err="1" smtClean="0"/>
              <a:t>przez</a:t>
            </a:r>
            <a:r>
              <a:rPr lang="en-GB" dirty="0" smtClean="0"/>
              <a:t> </a:t>
            </a:r>
            <a:r>
              <a:rPr lang="en-GB" dirty="0" err="1" smtClean="0"/>
              <a:t>aspekt</a:t>
            </a:r>
            <a:r>
              <a:rPr lang="en-GB" dirty="0" smtClean="0"/>
              <a:t> </a:t>
            </a:r>
            <a:r>
              <a:rPr lang="en-GB" dirty="0" err="1" smtClean="0"/>
              <a:t>struktury</a:t>
            </a:r>
            <a:r>
              <a:rPr lang="en-GB" dirty="0" smtClean="0"/>
              <a:t> </a:t>
            </a:r>
            <a:r>
              <a:rPr lang="en-GB" dirty="0" err="1" smtClean="0"/>
              <a:t>kompetencji</a:t>
            </a:r>
            <a:r>
              <a:rPr lang="en-GB" dirty="0" smtClean="0"/>
              <a:t>;</a:t>
            </a:r>
          </a:p>
          <a:p>
            <a:r>
              <a:rPr lang="en-GB" dirty="0" err="1" smtClean="0"/>
              <a:t>Kompetencja</a:t>
            </a:r>
            <a:r>
              <a:rPr lang="en-GB" dirty="0" smtClean="0"/>
              <a:t>: </a:t>
            </a:r>
            <a:r>
              <a:rPr lang="en-GB" dirty="0" err="1" smtClean="0"/>
              <a:t>splot</a:t>
            </a:r>
            <a:r>
              <a:rPr lang="en-GB" dirty="0" smtClean="0"/>
              <a:t> </a:t>
            </a:r>
            <a:r>
              <a:rPr lang="en-GB" dirty="0" err="1" smtClean="0"/>
              <a:t>wiedzy</a:t>
            </a:r>
            <a:r>
              <a:rPr lang="en-GB" dirty="0" smtClean="0"/>
              <a:t>, </a:t>
            </a:r>
            <a:r>
              <a:rPr lang="en-GB" dirty="0" err="1" smtClean="0"/>
              <a:t>umiejętności</a:t>
            </a:r>
            <a:r>
              <a:rPr lang="en-GB" dirty="0" smtClean="0"/>
              <a:t>, </a:t>
            </a:r>
            <a:r>
              <a:rPr lang="en-GB" dirty="0" err="1" smtClean="0"/>
              <a:t>dyspozycji</a:t>
            </a:r>
            <a:r>
              <a:rPr lang="en-GB" dirty="0" smtClean="0"/>
              <a:t> </a:t>
            </a:r>
            <a:r>
              <a:rPr lang="en-GB" dirty="0" err="1" smtClean="0"/>
              <a:t>indywidualnych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cechy</a:t>
            </a:r>
            <a:r>
              <a:rPr lang="en-GB" dirty="0" smtClean="0"/>
              <a:t> </a:t>
            </a:r>
            <a:r>
              <a:rPr lang="en-GB" dirty="0" err="1" smtClean="0"/>
              <a:t>osobowościowe</a:t>
            </a:r>
            <a:r>
              <a:rPr lang="en-GB" dirty="0" smtClean="0"/>
              <a:t>, </a:t>
            </a:r>
            <a:r>
              <a:rPr lang="en-GB" dirty="0" err="1" smtClean="0"/>
              <a:t>uzdolnienia</a:t>
            </a:r>
            <a:r>
              <a:rPr lang="en-GB" dirty="0" smtClean="0"/>
              <a:t>, </a:t>
            </a:r>
            <a:r>
              <a:rPr lang="en-GB" dirty="0" err="1" smtClean="0"/>
              <a:t>itp</a:t>
            </a:r>
            <a:r>
              <a:rPr lang="en-GB" dirty="0" smtClean="0"/>
              <a:t>.), </a:t>
            </a:r>
            <a:r>
              <a:rPr lang="en-GB" dirty="0" err="1" smtClean="0"/>
              <a:t>aspektów</a:t>
            </a:r>
            <a:r>
              <a:rPr lang="en-GB" dirty="0" smtClean="0"/>
              <a:t> </a:t>
            </a:r>
            <a:r>
              <a:rPr lang="en-GB" dirty="0" err="1" smtClean="0"/>
              <a:t>motywacyjnych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samooceny</a:t>
            </a:r>
            <a:r>
              <a:rPr lang="en-GB" dirty="0" smtClean="0"/>
              <a:t>;</a:t>
            </a:r>
          </a:p>
          <a:p>
            <a:r>
              <a:rPr lang="en-GB" dirty="0" err="1" smtClean="0"/>
              <a:t>Problematyczność</a:t>
            </a:r>
            <a:r>
              <a:rPr lang="en-GB" dirty="0" smtClean="0"/>
              <a:t> </a:t>
            </a:r>
            <a:r>
              <a:rPr lang="en-GB" dirty="0" err="1" smtClean="0"/>
              <a:t>relacji</a:t>
            </a:r>
            <a:r>
              <a:rPr lang="en-GB" dirty="0" smtClean="0"/>
              <a:t> “</a:t>
            </a:r>
            <a:r>
              <a:rPr lang="en-GB" dirty="0" err="1" smtClean="0"/>
              <a:t>teoria</a:t>
            </a:r>
            <a:r>
              <a:rPr lang="en-GB" dirty="0" smtClean="0"/>
              <a:t> a </a:t>
            </a:r>
            <a:r>
              <a:rPr lang="en-GB" dirty="0" err="1" smtClean="0"/>
              <a:t>praktyka</a:t>
            </a:r>
            <a:r>
              <a:rPr lang="en-GB" dirty="0" smtClean="0"/>
              <a:t>”; </a:t>
            </a:r>
            <a:r>
              <a:rPr lang="en-GB" dirty="0" err="1" smtClean="0"/>
              <a:t>znaczenie</a:t>
            </a:r>
            <a:r>
              <a:rPr lang="en-GB" dirty="0" smtClean="0"/>
              <a:t> </a:t>
            </a:r>
            <a:r>
              <a:rPr lang="en-GB" i="1" dirty="0" err="1" smtClean="0"/>
              <a:t>operacjonalizacji</a:t>
            </a:r>
            <a:r>
              <a:rPr lang="en-GB" i="1" dirty="0" smtClean="0"/>
              <a:t> </a:t>
            </a:r>
            <a:r>
              <a:rPr lang="en-GB" i="1" dirty="0" err="1" smtClean="0"/>
              <a:t>wiedzy</a:t>
            </a:r>
            <a:r>
              <a:rPr lang="en-GB" dirty="0" smtClean="0"/>
              <a:t>;</a:t>
            </a:r>
          </a:p>
          <a:p>
            <a:r>
              <a:rPr lang="en-GB" dirty="0" err="1" smtClean="0"/>
              <a:t>Naśladowanie</a:t>
            </a:r>
            <a:r>
              <a:rPr lang="en-GB" dirty="0" smtClean="0"/>
              <a:t>, </a:t>
            </a:r>
            <a:r>
              <a:rPr lang="en-GB" dirty="0" err="1" smtClean="0"/>
              <a:t>stosowanie</a:t>
            </a:r>
            <a:r>
              <a:rPr lang="en-GB" dirty="0" smtClean="0"/>
              <a:t>, (re)</a:t>
            </a:r>
            <a:r>
              <a:rPr lang="en-GB" dirty="0" err="1" smtClean="0"/>
              <a:t>konstruowanie</a:t>
            </a:r>
            <a:r>
              <a:rPr lang="en-GB" dirty="0" smtClean="0"/>
              <a:t>. (</a:t>
            </a:r>
            <a:r>
              <a:rPr lang="en-GB" dirty="0" err="1" smtClean="0"/>
              <a:t>Refleksyjne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transformatywne</a:t>
            </a:r>
            <a:r>
              <a:rPr lang="en-GB" dirty="0" smtClean="0"/>
              <a:t>) </a:t>
            </a:r>
            <a:r>
              <a:rPr lang="en-GB" dirty="0" err="1" smtClean="0"/>
              <a:t>doświadczenie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źródło</a:t>
            </a:r>
            <a:r>
              <a:rPr lang="en-GB" dirty="0" smtClean="0"/>
              <a:t> </a:t>
            </a:r>
            <a:r>
              <a:rPr lang="en-GB" dirty="0" err="1" smtClean="0"/>
              <a:t>nauczycielskiej</a:t>
            </a:r>
            <a:r>
              <a:rPr lang="en-GB" dirty="0" smtClean="0"/>
              <a:t> </a:t>
            </a:r>
            <a:r>
              <a:rPr lang="en-GB" dirty="0" err="1" smtClean="0"/>
              <a:t>kompetencji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8617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740076"/>
          </a:xfrm>
        </p:spPr>
        <p:txBody>
          <a:bodyPr>
            <a:noAutofit/>
          </a:bodyPr>
          <a:lstStyle/>
          <a:p>
            <a:r>
              <a:rPr lang="en-GB" sz="2400" dirty="0" smtClean="0"/>
              <a:t>Praktyki </a:t>
            </a:r>
            <a:r>
              <a:rPr lang="en-GB" sz="2400" dirty="0" err="1" smtClean="0"/>
              <a:t>nayczycielskie</a:t>
            </a:r>
            <a:r>
              <a:rPr lang="en-GB" sz="2400" dirty="0" smtClean="0"/>
              <a:t> </a:t>
            </a:r>
            <a:r>
              <a:rPr lang="en-GB" sz="2400" dirty="0" err="1" smtClean="0"/>
              <a:t>jako</a:t>
            </a:r>
            <a:r>
              <a:rPr lang="en-GB" sz="2400" dirty="0" smtClean="0"/>
              <a:t> </a:t>
            </a:r>
            <a:r>
              <a:rPr lang="en-GB" sz="2400" dirty="0" err="1" smtClean="0"/>
              <a:t>wejście</a:t>
            </a:r>
            <a:r>
              <a:rPr lang="en-GB" sz="2400" dirty="0" smtClean="0"/>
              <a:t> w </a:t>
            </a:r>
            <a:r>
              <a:rPr lang="en-GB" sz="2400" dirty="0" err="1" smtClean="0"/>
              <a:t>rolę</a:t>
            </a:r>
            <a:r>
              <a:rPr lang="en-GB" sz="2400" dirty="0" smtClean="0"/>
              <a:t> </a:t>
            </a:r>
            <a:r>
              <a:rPr lang="en-GB" sz="2400" dirty="0" err="1" smtClean="0"/>
              <a:t>zawodową</a:t>
            </a:r>
            <a:r>
              <a:rPr lang="en-GB" sz="2400" dirty="0" smtClean="0"/>
              <a:t> – </a:t>
            </a:r>
            <a:r>
              <a:rPr lang="en-GB" sz="2400" dirty="0" err="1" smtClean="0"/>
              <a:t>aspekt</a:t>
            </a:r>
            <a:r>
              <a:rPr lang="en-GB" sz="2400" dirty="0" smtClean="0"/>
              <a:t> </a:t>
            </a:r>
            <a:r>
              <a:rPr lang="en-GB" sz="2400" dirty="0" err="1" smtClean="0"/>
              <a:t>formalny</a:t>
            </a:r>
            <a:endParaRPr lang="en-GB" sz="24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260" y="1841500"/>
            <a:ext cx="6386040" cy="4216400"/>
          </a:xfrm>
        </p:spPr>
      </p:pic>
    </p:spTree>
    <p:extLst>
      <p:ext uri="{BB962C8B-B14F-4D97-AF65-F5344CB8AC3E}">
        <p14:creationId xmlns:p14="http://schemas.microsoft.com/office/powerpoint/2010/main" val="413085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Praktyki </a:t>
            </a:r>
            <a:r>
              <a:rPr lang="en-GB" dirty="0" err="1" smtClean="0"/>
              <a:t>zawodowe</a:t>
            </a:r>
            <a:r>
              <a:rPr lang="en-GB" dirty="0" smtClean="0"/>
              <a:t> a </a:t>
            </a:r>
            <a:r>
              <a:rPr lang="en-GB" dirty="0" err="1" smtClean="0"/>
              <a:t>wejście</a:t>
            </a:r>
            <a:r>
              <a:rPr lang="en-GB" dirty="0" smtClean="0"/>
              <a:t> w </a:t>
            </a:r>
            <a:r>
              <a:rPr lang="en-GB" dirty="0" err="1" smtClean="0"/>
              <a:t>rolę</a:t>
            </a:r>
            <a:r>
              <a:rPr lang="en-GB" dirty="0" smtClean="0"/>
              <a:t> </a:t>
            </a:r>
            <a:r>
              <a:rPr lang="en-GB" dirty="0" err="1" smtClean="0"/>
              <a:t>społeczną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Rola</a:t>
            </a:r>
            <a:r>
              <a:rPr lang="en-GB" dirty="0" smtClean="0"/>
              <a:t> </a:t>
            </a:r>
            <a:r>
              <a:rPr lang="en-GB" dirty="0" err="1" smtClean="0"/>
              <a:t>społeczna</a:t>
            </a:r>
            <a:r>
              <a:rPr lang="en-GB" dirty="0" smtClean="0"/>
              <a:t> </a:t>
            </a:r>
            <a:r>
              <a:rPr lang="en-GB" dirty="0" err="1" smtClean="0"/>
              <a:t>nauczyciela</a:t>
            </a:r>
            <a:r>
              <a:rPr lang="en-GB" dirty="0" smtClean="0"/>
              <a:t>: </a:t>
            </a:r>
            <a:r>
              <a:rPr lang="en-GB" dirty="0" err="1" smtClean="0"/>
              <a:t>uprawnienia</a:t>
            </a:r>
            <a:r>
              <a:rPr lang="en-GB" dirty="0" smtClean="0"/>
              <a:t>, </a:t>
            </a:r>
            <a:r>
              <a:rPr lang="en-GB" dirty="0" err="1" smtClean="0"/>
              <a:t>obowiązki</a:t>
            </a:r>
            <a:r>
              <a:rPr lang="en-GB" dirty="0" smtClean="0"/>
              <a:t>, </a:t>
            </a:r>
            <a:r>
              <a:rPr lang="en-GB" dirty="0" err="1" smtClean="0"/>
              <a:t>oczekiwania</a:t>
            </a:r>
            <a:r>
              <a:rPr lang="en-GB" dirty="0" smtClean="0"/>
              <a:t> </a:t>
            </a:r>
            <a:r>
              <a:rPr lang="en-GB" dirty="0" err="1" smtClean="0"/>
              <a:t>społeczne</a:t>
            </a:r>
            <a:r>
              <a:rPr lang="en-GB" dirty="0" smtClean="0"/>
              <a:t>; </a:t>
            </a:r>
          </a:p>
          <a:p>
            <a:r>
              <a:rPr lang="en-GB" dirty="0" err="1" smtClean="0"/>
              <a:t>Rola</a:t>
            </a:r>
            <a:r>
              <a:rPr lang="en-GB" dirty="0" smtClean="0"/>
              <a:t> </a:t>
            </a:r>
            <a:r>
              <a:rPr lang="en-GB" dirty="0" err="1" smtClean="0"/>
              <a:t>społeczna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“</a:t>
            </a:r>
            <a:r>
              <a:rPr lang="en-GB" dirty="0" err="1" smtClean="0"/>
              <a:t>rama</a:t>
            </a:r>
            <a:r>
              <a:rPr lang="en-GB" dirty="0" smtClean="0"/>
              <a:t>” a problem indywiduacji w </a:t>
            </a:r>
            <a:r>
              <a:rPr lang="en-GB" dirty="0" err="1" smtClean="0"/>
              <a:t>obrębie</a:t>
            </a:r>
            <a:r>
              <a:rPr lang="en-GB" dirty="0" smtClean="0"/>
              <a:t> </a:t>
            </a:r>
            <a:r>
              <a:rPr lang="en-GB" dirty="0" err="1" smtClean="0"/>
              <a:t>roli</a:t>
            </a:r>
            <a:r>
              <a:rPr lang="en-GB" dirty="0" smtClean="0"/>
              <a:t>; </a:t>
            </a:r>
            <a:r>
              <a:rPr lang="en-GB" dirty="0" err="1" smtClean="0"/>
              <a:t>praktyka</a:t>
            </a:r>
            <a:r>
              <a:rPr lang="en-GB" dirty="0" smtClean="0"/>
              <a:t> </a:t>
            </a:r>
            <a:r>
              <a:rPr lang="en-GB" dirty="0" err="1" smtClean="0"/>
              <a:t>zawodowa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okazja</a:t>
            </a:r>
            <a:r>
              <a:rPr lang="en-GB" dirty="0" smtClean="0"/>
              <a:t> do </a:t>
            </a:r>
            <a:r>
              <a:rPr lang="en-GB" dirty="0" err="1" smtClean="0"/>
              <a:t>integracji</a:t>
            </a:r>
            <a:r>
              <a:rPr lang="en-GB" dirty="0" smtClean="0"/>
              <a:t> </a:t>
            </a:r>
            <a:r>
              <a:rPr lang="en-GB" dirty="0" err="1" smtClean="0"/>
              <a:t>struktur</a:t>
            </a:r>
            <a:r>
              <a:rPr lang="en-GB" dirty="0" smtClean="0"/>
              <a:t> </a:t>
            </a:r>
            <a:r>
              <a:rPr lang="en-GB" dirty="0" err="1" smtClean="0"/>
              <a:t>osobowościowych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wyzwań</a:t>
            </a:r>
            <a:r>
              <a:rPr lang="en-GB" dirty="0" smtClean="0"/>
              <a:t> </a:t>
            </a:r>
            <a:r>
              <a:rPr lang="en-GB" dirty="0" err="1" smtClean="0"/>
              <a:t>roli</a:t>
            </a:r>
            <a:r>
              <a:rPr lang="en-GB" dirty="0" smtClean="0"/>
              <a:t> </a:t>
            </a:r>
            <a:r>
              <a:rPr lang="en-GB" dirty="0" err="1" smtClean="0"/>
              <a:t>zawodowej</a:t>
            </a:r>
            <a:r>
              <a:rPr lang="en-GB" dirty="0" smtClean="0"/>
              <a:t>;</a:t>
            </a:r>
          </a:p>
          <a:p>
            <a:r>
              <a:rPr lang="en-GB" i="1" dirty="0" err="1" smtClean="0"/>
              <a:t>Refleksyjny</a:t>
            </a:r>
            <a:r>
              <a:rPr lang="en-GB" i="1" dirty="0" smtClean="0"/>
              <a:t> </a:t>
            </a:r>
            <a:r>
              <a:rPr lang="en-GB" i="1" dirty="0" err="1" smtClean="0"/>
              <a:t>praktyk</a:t>
            </a:r>
            <a:r>
              <a:rPr lang="en-GB" i="1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i="1" dirty="0" err="1" smtClean="0"/>
              <a:t>połączenie</a:t>
            </a:r>
            <a:r>
              <a:rPr lang="en-GB" i="1" dirty="0" smtClean="0"/>
              <a:t> </a:t>
            </a:r>
            <a:r>
              <a:rPr lang="en-GB" i="1" dirty="0" err="1" smtClean="0"/>
              <a:t>mistrzostwa</a:t>
            </a:r>
            <a:r>
              <a:rPr lang="en-GB" i="1" dirty="0" smtClean="0"/>
              <a:t> </a:t>
            </a:r>
            <a:r>
              <a:rPr lang="en-GB" i="1" dirty="0" err="1" smtClean="0"/>
              <a:t>i</a:t>
            </a:r>
            <a:r>
              <a:rPr lang="en-GB" i="1" dirty="0" smtClean="0"/>
              <a:t> </a:t>
            </a:r>
            <a:r>
              <a:rPr lang="en-GB" i="1" dirty="0" err="1" smtClean="0"/>
              <a:t>artyzmu</a:t>
            </a:r>
            <a:r>
              <a:rPr lang="en-GB" i="1" dirty="0" smtClean="0"/>
              <a:t> (D.A. </a:t>
            </a:r>
            <a:r>
              <a:rPr lang="en-GB" dirty="0" err="1"/>
              <a:t>Schön</a:t>
            </a:r>
            <a:r>
              <a:rPr lang="en-GB" i="1" dirty="0" smtClean="0"/>
              <a:t>);</a:t>
            </a:r>
          </a:p>
          <a:p>
            <a:r>
              <a:rPr lang="en-GB" dirty="0" smtClean="0"/>
              <a:t>Praktyki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socjalizacja</a:t>
            </a:r>
            <a:r>
              <a:rPr lang="en-GB" dirty="0" smtClean="0"/>
              <a:t> do </a:t>
            </a:r>
            <a:r>
              <a:rPr lang="en-GB" dirty="0" err="1" smtClean="0"/>
              <a:t>roli</a:t>
            </a:r>
            <a:r>
              <a:rPr lang="en-GB" dirty="0" smtClean="0"/>
              <a:t> </a:t>
            </a:r>
            <a:r>
              <a:rPr lang="en-GB" dirty="0" err="1" smtClean="0"/>
              <a:t>nauczyciela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roli</a:t>
            </a:r>
            <a:r>
              <a:rPr lang="en-GB" dirty="0" smtClean="0"/>
              <a:t> </a:t>
            </a:r>
            <a:r>
              <a:rPr lang="en-GB" dirty="0" err="1" smtClean="0"/>
              <a:t>społecznej</a:t>
            </a:r>
            <a:r>
              <a:rPr lang="en-GB" dirty="0" smtClean="0"/>
              <a:t>: </a:t>
            </a:r>
            <a:r>
              <a:rPr lang="en-GB" dirty="0" err="1" smtClean="0"/>
              <a:t>rozpoznanie</a:t>
            </a:r>
            <a:r>
              <a:rPr lang="en-GB" dirty="0" smtClean="0"/>
              <a:t> </a:t>
            </a:r>
            <a:r>
              <a:rPr lang="en-GB" dirty="0" err="1" smtClean="0"/>
              <a:t>oczekiwań</a:t>
            </a:r>
            <a:r>
              <a:rPr lang="en-GB" dirty="0" smtClean="0"/>
              <a:t>, </a:t>
            </a:r>
            <a:r>
              <a:rPr lang="en-GB" dirty="0" err="1" smtClean="0"/>
              <a:t>kulturowych</a:t>
            </a:r>
            <a:r>
              <a:rPr lang="en-GB" dirty="0" smtClean="0"/>
              <a:t> </a:t>
            </a:r>
            <a:r>
              <a:rPr lang="en-GB" dirty="0" err="1" smtClean="0"/>
              <a:t>wzorców</a:t>
            </a:r>
            <a:r>
              <a:rPr lang="en-GB" dirty="0" smtClean="0"/>
              <a:t> </a:t>
            </a:r>
            <a:r>
              <a:rPr lang="en-GB" dirty="0" err="1" smtClean="0"/>
              <a:t>wypełniania</a:t>
            </a:r>
            <a:r>
              <a:rPr lang="en-GB" dirty="0" smtClean="0"/>
              <a:t> </a:t>
            </a:r>
            <a:r>
              <a:rPr lang="en-GB" dirty="0" err="1" smtClean="0"/>
              <a:t>roli</a:t>
            </a:r>
            <a:r>
              <a:rPr lang="en-GB" dirty="0" smtClean="0"/>
              <a:t> (m. in. </a:t>
            </a:r>
            <a:r>
              <a:rPr lang="en-GB" dirty="0" err="1" smtClean="0"/>
              <a:t>komunikacyjnych</a:t>
            </a:r>
            <a:r>
              <a:rPr lang="en-GB" dirty="0" smtClean="0"/>
              <a:t>, </a:t>
            </a:r>
            <a:r>
              <a:rPr lang="en-GB" dirty="0" err="1" smtClean="0"/>
              <a:t>behawioralnych</a:t>
            </a:r>
            <a:r>
              <a:rPr lang="en-GB" dirty="0" smtClean="0"/>
              <a:t>); </a:t>
            </a:r>
            <a:r>
              <a:rPr lang="en-GB" dirty="0" err="1" smtClean="0"/>
              <a:t>wchodzenie</a:t>
            </a:r>
            <a:r>
              <a:rPr lang="en-GB" dirty="0" smtClean="0"/>
              <a:t> w </a:t>
            </a:r>
            <a:r>
              <a:rPr lang="en-GB" dirty="0" err="1" smtClean="0"/>
              <a:t>etos</a:t>
            </a:r>
            <a:r>
              <a:rPr lang="en-GB" dirty="0" smtClean="0"/>
              <a:t> </a:t>
            </a:r>
            <a:r>
              <a:rPr lang="en-GB" dirty="0" err="1" smtClean="0"/>
              <a:t>pracy</a:t>
            </a:r>
            <a:r>
              <a:rPr lang="en-GB" dirty="0" smtClean="0"/>
              <a:t> (</a:t>
            </a:r>
            <a:r>
              <a:rPr lang="en-GB" dirty="0" err="1" smtClean="0"/>
              <a:t>normy</a:t>
            </a:r>
            <a:r>
              <a:rPr lang="en-GB" dirty="0" smtClean="0"/>
              <a:t>, </a:t>
            </a:r>
            <a:r>
              <a:rPr lang="en-GB" dirty="0" err="1" smtClean="0"/>
              <a:t>warości</a:t>
            </a:r>
            <a:r>
              <a:rPr lang="en-GB" dirty="0" smtClean="0"/>
              <a:t>);</a:t>
            </a:r>
          </a:p>
          <a:p>
            <a:r>
              <a:rPr lang="en-GB" dirty="0" err="1" smtClean="0"/>
              <a:t>Modelowanie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aspekt</a:t>
            </a:r>
            <a:r>
              <a:rPr lang="en-GB" dirty="0" smtClean="0"/>
              <a:t> </a:t>
            </a:r>
            <a:r>
              <a:rPr lang="en-GB" dirty="0" err="1" smtClean="0"/>
              <a:t>socjalizacji</a:t>
            </a:r>
            <a:r>
              <a:rPr lang="en-GB" dirty="0" smtClean="0"/>
              <a:t>. </a:t>
            </a:r>
            <a:r>
              <a:rPr lang="en-GB" dirty="0" err="1" smtClean="0"/>
              <a:t>Znaczenie</a:t>
            </a:r>
            <a:r>
              <a:rPr lang="en-GB" dirty="0" smtClean="0"/>
              <a:t> </a:t>
            </a:r>
            <a:r>
              <a:rPr lang="en-GB" dirty="0" err="1" smtClean="0"/>
              <a:t>wzorców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60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Praktyki </a:t>
            </a:r>
            <a:r>
              <a:rPr lang="en-GB" dirty="0" err="1"/>
              <a:t>nauczycielskie</a:t>
            </a:r>
            <a:r>
              <a:rPr lang="en-GB" dirty="0"/>
              <a:t> </a:t>
            </a:r>
            <a:r>
              <a:rPr lang="en-GB" dirty="0" err="1"/>
              <a:t>jako</a:t>
            </a:r>
            <a:r>
              <a:rPr lang="en-GB" dirty="0"/>
              <a:t> </a:t>
            </a:r>
            <a:r>
              <a:rPr lang="en-GB" i="1" dirty="0" err="1"/>
              <a:t>zanurzenie</a:t>
            </a:r>
            <a:r>
              <a:rPr lang="en-GB" i="1" dirty="0"/>
              <a:t> w </a:t>
            </a:r>
            <a:r>
              <a:rPr lang="en-GB" i="1" dirty="0" err="1"/>
              <a:t>kulturze</a:t>
            </a:r>
            <a:r>
              <a:rPr lang="en-GB" i="1" dirty="0"/>
              <a:t> </a:t>
            </a:r>
            <a:r>
              <a:rPr lang="en-GB" i="1" dirty="0" err="1"/>
              <a:t>szkoły</a:t>
            </a:r>
            <a:r>
              <a:rPr lang="en-GB" i="1" dirty="0"/>
              <a:t/>
            </a:r>
            <a:br>
              <a:rPr lang="en-GB" i="1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 </a:t>
            </a:r>
            <a:r>
              <a:rPr lang="en-GB" dirty="0" err="1" smtClean="0"/>
              <a:t>oznacza</a:t>
            </a:r>
            <a:r>
              <a:rPr lang="en-GB" dirty="0" smtClean="0"/>
              <a:t> “</a:t>
            </a:r>
            <a:r>
              <a:rPr lang="en-GB" dirty="0" err="1" smtClean="0"/>
              <a:t>poznać</a:t>
            </a:r>
            <a:r>
              <a:rPr lang="en-GB" dirty="0" smtClean="0"/>
              <a:t> </a:t>
            </a:r>
            <a:r>
              <a:rPr lang="en-GB" dirty="0" err="1" smtClean="0"/>
              <a:t>szkołę</a:t>
            </a:r>
            <a:r>
              <a:rPr lang="en-GB" dirty="0" smtClean="0"/>
              <a:t> od </a:t>
            </a:r>
            <a:r>
              <a:rPr lang="en-GB" dirty="0" err="1" smtClean="0"/>
              <a:t>środka</a:t>
            </a:r>
            <a:r>
              <a:rPr lang="en-GB" dirty="0" smtClean="0"/>
              <a:t>”? </a:t>
            </a:r>
            <a:r>
              <a:rPr lang="en-GB" dirty="0" err="1" smtClean="0"/>
              <a:t>Doświadczenie</a:t>
            </a:r>
            <a:r>
              <a:rPr lang="en-GB" dirty="0" smtClean="0"/>
              <a:t> “</a:t>
            </a:r>
            <a:r>
              <a:rPr lang="en-GB" dirty="0" err="1" smtClean="0"/>
              <a:t>bycia</a:t>
            </a:r>
            <a:r>
              <a:rPr lang="en-GB" dirty="0" smtClean="0"/>
              <a:t> </a:t>
            </a:r>
            <a:r>
              <a:rPr lang="en-GB" dirty="0" err="1" smtClean="0"/>
              <a:t>członkiem</a:t>
            </a:r>
            <a:r>
              <a:rPr lang="en-GB" dirty="0" smtClean="0"/>
              <a:t> </a:t>
            </a:r>
            <a:r>
              <a:rPr lang="en-GB" dirty="0" err="1" smtClean="0"/>
              <a:t>społeczności</a:t>
            </a:r>
            <a:r>
              <a:rPr lang="en-GB" dirty="0" smtClean="0"/>
              <a:t> </a:t>
            </a:r>
            <a:r>
              <a:rPr lang="en-GB" dirty="0" err="1" smtClean="0"/>
              <a:t>szkoły</a:t>
            </a:r>
            <a:r>
              <a:rPr lang="en-GB" dirty="0" smtClean="0"/>
              <a:t>”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kluczowe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Bycie</a:t>
            </a:r>
            <a:r>
              <a:rPr lang="en-GB" dirty="0" smtClean="0"/>
              <a:t> </a:t>
            </a:r>
            <a:r>
              <a:rPr lang="en-GB" dirty="0" err="1" smtClean="0"/>
              <a:t>uczniem</a:t>
            </a:r>
            <a:r>
              <a:rPr lang="en-GB" dirty="0" smtClean="0"/>
              <a:t> a </a:t>
            </a:r>
            <a:r>
              <a:rPr lang="en-GB" dirty="0" err="1" smtClean="0"/>
              <a:t>bycie</a:t>
            </a:r>
            <a:r>
              <a:rPr lang="en-GB" dirty="0" smtClean="0"/>
              <a:t> </a:t>
            </a:r>
            <a:r>
              <a:rPr lang="en-GB" dirty="0" err="1" smtClean="0"/>
              <a:t>nauczyciemem</a:t>
            </a:r>
            <a:r>
              <a:rPr lang="en-GB" dirty="0" smtClean="0"/>
              <a:t> – </a:t>
            </a:r>
            <a:r>
              <a:rPr lang="en-GB" dirty="0" err="1" smtClean="0"/>
              <a:t>zmiana</a:t>
            </a:r>
            <a:r>
              <a:rPr lang="en-GB" dirty="0" smtClean="0"/>
              <a:t> </a:t>
            </a:r>
            <a:r>
              <a:rPr lang="en-GB" dirty="0" err="1" smtClean="0"/>
              <a:t>perspektywy</a:t>
            </a:r>
            <a:r>
              <a:rPr lang="en-GB" dirty="0" smtClean="0"/>
              <a:t>, </a:t>
            </a:r>
            <a:r>
              <a:rPr lang="en-GB" dirty="0" err="1" smtClean="0"/>
              <a:t>zmiana</a:t>
            </a:r>
            <a:r>
              <a:rPr lang="en-GB" dirty="0" smtClean="0"/>
              <a:t> </a:t>
            </a:r>
            <a:r>
              <a:rPr lang="en-GB" dirty="0" err="1" smtClean="0"/>
              <a:t>oglądu</a:t>
            </a:r>
            <a:r>
              <a:rPr lang="en-GB" dirty="0" smtClean="0"/>
              <a:t>;</a:t>
            </a:r>
          </a:p>
          <a:p>
            <a:r>
              <a:rPr lang="en-GB" dirty="0" err="1" smtClean="0"/>
              <a:t>Znaczenie</a:t>
            </a:r>
            <a:r>
              <a:rPr lang="en-GB" dirty="0" smtClean="0"/>
              <a:t> </a:t>
            </a:r>
            <a:r>
              <a:rPr lang="en-GB" dirty="0" err="1" smtClean="0"/>
              <a:t>uczenia</a:t>
            </a:r>
            <a:r>
              <a:rPr lang="en-GB" dirty="0" smtClean="0"/>
              <a:t> </a:t>
            </a:r>
            <a:r>
              <a:rPr lang="en-GB" dirty="0" err="1" smtClean="0"/>
              <a:t>się</a:t>
            </a:r>
            <a:r>
              <a:rPr lang="en-GB" dirty="0" smtClean="0"/>
              <a:t> ”w </a:t>
            </a:r>
            <a:r>
              <a:rPr lang="en-GB" dirty="0" err="1" smtClean="0"/>
              <a:t>kontekście</a:t>
            </a:r>
            <a:r>
              <a:rPr lang="en-GB" dirty="0" smtClean="0"/>
              <a:t> </a:t>
            </a:r>
            <a:r>
              <a:rPr lang="en-GB" dirty="0" err="1" smtClean="0"/>
              <a:t>miejsca</a:t>
            </a:r>
            <a:r>
              <a:rPr lang="en-GB" dirty="0" smtClean="0"/>
              <a:t>” (</a:t>
            </a:r>
            <a:r>
              <a:rPr lang="en-GB" i="1" dirty="0" err="1" smtClean="0"/>
              <a:t>pedagogika</a:t>
            </a:r>
            <a:r>
              <a:rPr lang="en-GB" i="1" dirty="0" smtClean="0"/>
              <a:t> </a:t>
            </a:r>
            <a:r>
              <a:rPr lang="en-GB" i="1" dirty="0" err="1" smtClean="0"/>
              <a:t>miejsca</a:t>
            </a:r>
            <a:r>
              <a:rPr lang="en-GB" dirty="0" smtClean="0"/>
              <a:t>) – </a:t>
            </a:r>
            <a:r>
              <a:rPr lang="en-GB" dirty="0" err="1" smtClean="0"/>
              <a:t>doświadczanie</a:t>
            </a:r>
            <a:r>
              <a:rPr lang="en-GB" dirty="0" smtClean="0"/>
              <a:t> </a:t>
            </a:r>
            <a:r>
              <a:rPr lang="en-GB" dirty="0" err="1" smtClean="0"/>
              <a:t>sytuacji</a:t>
            </a:r>
            <a:r>
              <a:rPr lang="en-GB" dirty="0" smtClean="0"/>
              <a:t> w </a:t>
            </a:r>
            <a:r>
              <a:rPr lang="en-GB" dirty="0" err="1" smtClean="0"/>
              <a:t>ich</a:t>
            </a:r>
            <a:r>
              <a:rPr lang="en-GB" dirty="0" smtClean="0"/>
              <a:t> </a:t>
            </a:r>
            <a:r>
              <a:rPr lang="en-GB" dirty="0" err="1" smtClean="0"/>
              <a:t>rzeczywstym</a:t>
            </a:r>
            <a:r>
              <a:rPr lang="en-GB" dirty="0" smtClean="0"/>
              <a:t> </a:t>
            </a:r>
            <a:r>
              <a:rPr lang="en-GB" dirty="0" err="1" smtClean="0"/>
              <a:t>przebiegu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rola</a:t>
            </a:r>
            <a:r>
              <a:rPr lang="en-GB" dirty="0" smtClean="0"/>
              <a:t> </a:t>
            </a:r>
            <a:r>
              <a:rPr lang="en-GB" dirty="0" err="1" smtClean="0"/>
              <a:t>refleksji</a:t>
            </a:r>
            <a:r>
              <a:rPr lang="en-GB" dirty="0" smtClean="0"/>
              <a:t> “</a:t>
            </a:r>
            <a:r>
              <a:rPr lang="en-GB" dirty="0" err="1" smtClean="0"/>
              <a:t>nad</a:t>
            </a:r>
            <a:r>
              <a:rPr lang="en-GB" dirty="0" smtClean="0"/>
              <a:t> </a:t>
            </a:r>
            <a:r>
              <a:rPr lang="en-GB" dirty="0" err="1" smtClean="0"/>
              <a:t>praktyką</a:t>
            </a:r>
            <a:r>
              <a:rPr lang="en-GB" dirty="0" smtClean="0"/>
              <a:t>”;</a:t>
            </a:r>
          </a:p>
          <a:p>
            <a:r>
              <a:rPr lang="en-GB" dirty="0" smtClean="0"/>
              <a:t>”</a:t>
            </a:r>
            <a:r>
              <a:rPr lang="en-GB" dirty="0" err="1" smtClean="0"/>
              <a:t>Przewodzenie</a:t>
            </a:r>
            <a:r>
              <a:rPr lang="en-GB" dirty="0" smtClean="0"/>
              <a:t>” (</a:t>
            </a:r>
            <a:r>
              <a:rPr lang="en-GB" dirty="0" err="1" smtClean="0"/>
              <a:t>informacje</a:t>
            </a:r>
            <a:r>
              <a:rPr lang="en-GB" dirty="0" smtClean="0"/>
              <a:t>, </a:t>
            </a:r>
            <a:r>
              <a:rPr lang="en-GB" dirty="0" err="1" smtClean="0"/>
              <a:t>wskazówki</a:t>
            </a:r>
            <a:r>
              <a:rPr lang="en-GB" dirty="0" smtClean="0"/>
              <a:t>, </a:t>
            </a:r>
            <a:r>
              <a:rPr lang="en-GB" dirty="0" err="1" smtClean="0"/>
              <a:t>instrukcje</a:t>
            </a:r>
            <a:r>
              <a:rPr lang="en-GB" dirty="0" smtClean="0"/>
              <a:t>) </a:t>
            </a:r>
            <a:r>
              <a:rPr lang="en-GB" dirty="0" err="1" smtClean="0"/>
              <a:t>i</a:t>
            </a:r>
            <a:r>
              <a:rPr lang="en-GB" dirty="0" smtClean="0"/>
              <a:t> “</a:t>
            </a:r>
            <a:r>
              <a:rPr lang="en-GB" dirty="0" err="1" smtClean="0"/>
              <a:t>towarzyszenie</a:t>
            </a:r>
            <a:r>
              <a:rPr lang="en-GB" dirty="0" smtClean="0"/>
              <a:t>” (</a:t>
            </a:r>
            <a:r>
              <a:rPr lang="en-GB" dirty="0" err="1" smtClean="0"/>
              <a:t>ukierunkowywanie</a:t>
            </a:r>
            <a:r>
              <a:rPr lang="en-GB" dirty="0" smtClean="0"/>
              <a:t> </a:t>
            </a:r>
            <a:r>
              <a:rPr lang="en-GB" dirty="0" err="1" smtClean="0"/>
              <a:t>doświadczeń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pobudzanie</a:t>
            </a:r>
            <a:r>
              <a:rPr lang="en-GB" dirty="0" smtClean="0"/>
              <a:t> </a:t>
            </a:r>
            <a:r>
              <a:rPr lang="en-GB" dirty="0" err="1" smtClean="0"/>
              <a:t>refleksji</a:t>
            </a:r>
            <a:r>
              <a:rPr lang="en-GB" dirty="0" smtClean="0"/>
              <a:t>)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rola</a:t>
            </a:r>
            <a:r>
              <a:rPr lang="en-GB" dirty="0" smtClean="0"/>
              <a:t> </a:t>
            </a:r>
            <a:r>
              <a:rPr lang="en-GB" dirty="0" err="1" smtClean="0"/>
              <a:t>mentora-opiekuna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7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Praktyki </a:t>
            </a:r>
            <a:r>
              <a:rPr lang="en-GB" dirty="0" err="1"/>
              <a:t>nauczycielskie</a:t>
            </a:r>
            <a:r>
              <a:rPr lang="en-GB" dirty="0"/>
              <a:t> </a:t>
            </a:r>
            <a:r>
              <a:rPr lang="en-GB" dirty="0" err="1"/>
              <a:t>jako</a:t>
            </a:r>
            <a:r>
              <a:rPr lang="en-GB" dirty="0"/>
              <a:t> </a:t>
            </a:r>
            <a:r>
              <a:rPr lang="en-GB" dirty="0" err="1"/>
              <a:t>źródło</a:t>
            </a:r>
            <a:r>
              <a:rPr lang="en-GB" dirty="0"/>
              <a:t> </a:t>
            </a:r>
            <a:r>
              <a:rPr lang="en-GB" i="1" dirty="0" err="1"/>
              <a:t>samopoznania</a:t>
            </a:r>
            <a:r>
              <a:rPr lang="en-GB" i="1" dirty="0"/>
              <a:t/>
            </a:r>
            <a:br>
              <a:rPr lang="en-GB" i="1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Refleksja</a:t>
            </a:r>
            <a:r>
              <a:rPr lang="en-GB" dirty="0" smtClean="0"/>
              <a:t> </a:t>
            </a:r>
            <a:r>
              <a:rPr lang="en-GB" dirty="0" err="1" smtClean="0"/>
              <a:t>nad</a:t>
            </a:r>
            <a:r>
              <a:rPr lang="en-GB" dirty="0" smtClean="0"/>
              <a:t> </a:t>
            </a:r>
            <a:r>
              <a:rPr lang="en-GB" dirty="0" err="1" smtClean="0"/>
              <a:t>samym</a:t>
            </a:r>
            <a:r>
              <a:rPr lang="en-GB" dirty="0" smtClean="0"/>
              <a:t> </a:t>
            </a:r>
            <a:r>
              <a:rPr lang="en-GB" dirty="0" err="1" smtClean="0"/>
              <a:t>sobą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jej</a:t>
            </a:r>
            <a:r>
              <a:rPr lang="en-GB" dirty="0" smtClean="0"/>
              <a:t> </a:t>
            </a:r>
            <a:r>
              <a:rPr lang="en-GB" dirty="0" err="1" smtClean="0"/>
              <a:t>obszary</a:t>
            </a:r>
            <a:r>
              <a:rPr lang="en-GB" dirty="0" smtClean="0"/>
              <a:t>: </a:t>
            </a:r>
            <a:r>
              <a:rPr lang="en-GB" dirty="0" err="1" smtClean="0"/>
              <a:t>możliwości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ograniczenia</a:t>
            </a:r>
            <a:r>
              <a:rPr lang="en-GB" dirty="0" smtClean="0"/>
              <a:t> w </a:t>
            </a:r>
            <a:r>
              <a:rPr lang="en-GB" dirty="0" err="1" smtClean="0"/>
              <a:t>wypełnianiu</a:t>
            </a:r>
            <a:r>
              <a:rPr lang="en-GB" dirty="0" smtClean="0"/>
              <a:t> </a:t>
            </a:r>
            <a:r>
              <a:rPr lang="en-GB" dirty="0" err="1" smtClean="0"/>
              <a:t>roli</a:t>
            </a:r>
            <a:r>
              <a:rPr lang="en-GB" dirty="0" smtClean="0"/>
              <a:t>; </a:t>
            </a:r>
            <a:r>
              <a:rPr lang="en-GB" dirty="0" err="1" smtClean="0"/>
              <a:t>indywiduacja</a:t>
            </a:r>
            <a:r>
              <a:rPr lang="en-GB" dirty="0" smtClean="0"/>
              <a:t> </a:t>
            </a:r>
            <a:r>
              <a:rPr lang="en-GB" dirty="0"/>
              <a:t>a</a:t>
            </a:r>
            <a:r>
              <a:rPr lang="en-GB" dirty="0" smtClean="0"/>
              <a:t> </a:t>
            </a:r>
            <a:r>
              <a:rPr lang="en-GB" dirty="0" err="1" smtClean="0"/>
              <a:t>socjalizacja</a:t>
            </a:r>
            <a:r>
              <a:rPr lang="en-GB" dirty="0" smtClean="0"/>
              <a:t>; problem </a:t>
            </a:r>
            <a:r>
              <a:rPr lang="en-GB" dirty="0" err="1" smtClean="0"/>
              <a:t>metawiedzy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praktyka</a:t>
            </a:r>
            <a:r>
              <a:rPr lang="en-GB" dirty="0" smtClean="0"/>
              <a:t> </a:t>
            </a:r>
            <a:r>
              <a:rPr lang="en-GB" dirty="0" err="1" smtClean="0"/>
              <a:t>jako</a:t>
            </a:r>
            <a:r>
              <a:rPr lang="en-GB" dirty="0" smtClean="0"/>
              <a:t> </a:t>
            </a:r>
            <a:r>
              <a:rPr lang="en-GB" dirty="0" err="1" smtClean="0"/>
              <a:t>źródło</a:t>
            </a:r>
            <a:r>
              <a:rPr lang="en-GB" dirty="0" smtClean="0"/>
              <a:t> </a:t>
            </a:r>
            <a:r>
              <a:rPr lang="en-GB" dirty="0" err="1" smtClean="0"/>
              <a:t>konstruowania</a:t>
            </a:r>
            <a:r>
              <a:rPr lang="en-GB" dirty="0" smtClean="0"/>
              <a:t> </a:t>
            </a:r>
            <a:r>
              <a:rPr lang="en-GB" dirty="0" err="1" smtClean="0"/>
              <a:t>krytycznej</a:t>
            </a:r>
            <a:r>
              <a:rPr lang="en-GB" dirty="0" smtClean="0"/>
              <a:t> </a:t>
            </a:r>
            <a:r>
              <a:rPr lang="en-GB" dirty="0" err="1" smtClean="0"/>
              <a:t>samorefleksji</a:t>
            </a:r>
            <a:r>
              <a:rPr lang="en-GB" dirty="0" smtClean="0"/>
              <a:t>;</a:t>
            </a:r>
          </a:p>
          <a:p>
            <a:r>
              <a:rPr lang="en-GB" dirty="0" err="1" smtClean="0"/>
              <a:t>Znaczenie</a:t>
            </a:r>
            <a:r>
              <a:rPr lang="en-GB" dirty="0" smtClean="0"/>
              <a:t> ”</a:t>
            </a:r>
            <a:r>
              <a:rPr lang="en-GB" dirty="0" err="1" smtClean="0"/>
              <a:t>zdarzeń</a:t>
            </a:r>
            <a:r>
              <a:rPr lang="en-GB" dirty="0" smtClean="0"/>
              <a:t> </a:t>
            </a:r>
            <a:r>
              <a:rPr lang="en-GB" dirty="0" err="1" smtClean="0"/>
              <a:t>krytycznych</a:t>
            </a:r>
            <a:r>
              <a:rPr lang="en-GB" dirty="0" smtClean="0"/>
              <a:t>” ( </a:t>
            </a:r>
            <a:r>
              <a:rPr lang="en-GB" dirty="0" err="1" smtClean="0"/>
              <a:t>D.Tripp</a:t>
            </a:r>
            <a:r>
              <a:rPr lang="en-GB" dirty="0" smtClean="0"/>
              <a:t>);</a:t>
            </a:r>
          </a:p>
          <a:p>
            <a:r>
              <a:rPr lang="en-GB" dirty="0" err="1" smtClean="0"/>
              <a:t>Rola</a:t>
            </a:r>
            <a:r>
              <a:rPr lang="en-GB" dirty="0" smtClean="0"/>
              <a:t> </a:t>
            </a:r>
            <a:r>
              <a:rPr lang="en-GB" dirty="0" err="1" smtClean="0"/>
              <a:t>mentora-opiekuna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znaczenie</a:t>
            </a:r>
            <a:r>
              <a:rPr lang="en-GB" dirty="0" smtClean="0"/>
              <a:t> </a:t>
            </a:r>
            <a:r>
              <a:rPr lang="en-GB" i="1" dirty="0" err="1" smtClean="0"/>
              <a:t>przegladania</a:t>
            </a:r>
            <a:r>
              <a:rPr lang="en-GB" i="1" dirty="0" smtClean="0"/>
              <a:t> </a:t>
            </a:r>
            <a:r>
              <a:rPr lang="en-GB" i="1" dirty="0" err="1" smtClean="0"/>
              <a:t>się</a:t>
            </a:r>
            <a:r>
              <a:rPr lang="en-GB" i="1" dirty="0" smtClean="0"/>
              <a:t> w (</a:t>
            </a:r>
            <a:r>
              <a:rPr lang="en-GB" i="1" dirty="0" err="1" smtClean="0"/>
              <a:t>czyimś</a:t>
            </a:r>
            <a:r>
              <a:rPr lang="en-GB" i="1" dirty="0" smtClean="0"/>
              <a:t>) </a:t>
            </a:r>
            <a:r>
              <a:rPr lang="en-GB" i="1" dirty="0" err="1" smtClean="0"/>
              <a:t>lustrze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695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Student 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n-GB" dirty="0" err="1" smtClean="0"/>
              <a:t>praktyce</a:t>
            </a:r>
            <a:r>
              <a:rPr lang="en-GB" dirty="0" smtClean="0"/>
              <a:t>. </a:t>
            </a:r>
            <a:br>
              <a:rPr lang="en-GB" dirty="0" smtClean="0"/>
            </a:br>
            <a:r>
              <a:rPr lang="en-GB" i="1" dirty="0" err="1" smtClean="0"/>
              <a:t>Gość</a:t>
            </a:r>
            <a:r>
              <a:rPr lang="en-GB" i="1" dirty="0" smtClean="0"/>
              <a:t> w </a:t>
            </a:r>
            <a:r>
              <a:rPr lang="en-GB" i="1" dirty="0" err="1" smtClean="0"/>
              <a:t>dom</a:t>
            </a:r>
            <a:r>
              <a:rPr lang="en-GB" i="1" dirty="0" smtClean="0"/>
              <a:t>, </a:t>
            </a:r>
            <a:r>
              <a:rPr lang="en-GB" i="1" dirty="0" err="1" smtClean="0"/>
              <a:t>bóg</a:t>
            </a:r>
            <a:r>
              <a:rPr lang="en-GB" i="1" dirty="0" smtClean="0"/>
              <a:t> w </a:t>
            </a:r>
            <a:r>
              <a:rPr lang="en-GB" i="1" dirty="0" err="1" smtClean="0"/>
              <a:t>dom</a:t>
            </a:r>
            <a:r>
              <a:rPr lang="en-GB" i="1" dirty="0" smtClean="0"/>
              <a:t>?</a:t>
            </a:r>
            <a:endParaRPr lang="en-GB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Student 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n-GB" dirty="0" err="1" smtClean="0"/>
              <a:t>praktyce</a:t>
            </a:r>
            <a:r>
              <a:rPr lang="en-GB" dirty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problematyczność</a:t>
            </a:r>
            <a:r>
              <a:rPr lang="en-GB" dirty="0" smtClean="0"/>
              <a:t> </a:t>
            </a:r>
            <a:r>
              <a:rPr lang="en-GB" dirty="0" err="1" smtClean="0"/>
              <a:t>jego</a:t>
            </a:r>
            <a:r>
              <a:rPr lang="en-GB" dirty="0" smtClean="0"/>
              <a:t> “</a:t>
            </a:r>
            <a:r>
              <a:rPr lang="en-GB" dirty="0" err="1" smtClean="0"/>
              <a:t>pozycjonowania</a:t>
            </a:r>
            <a:r>
              <a:rPr lang="en-GB" dirty="0" smtClean="0"/>
              <a:t>” (</a:t>
            </a:r>
            <a:r>
              <a:rPr lang="en-GB" dirty="0" err="1" smtClean="0"/>
              <a:t>uczeń</a:t>
            </a:r>
            <a:r>
              <a:rPr lang="en-GB" dirty="0" smtClean="0"/>
              <a:t>? , </a:t>
            </a:r>
            <a:r>
              <a:rPr lang="en-GB" dirty="0" err="1" smtClean="0"/>
              <a:t>obserwator-ewaluator</a:t>
            </a:r>
            <a:r>
              <a:rPr lang="en-GB" dirty="0" smtClean="0"/>
              <a:t>?, </a:t>
            </a:r>
            <a:r>
              <a:rPr lang="en-GB" dirty="0" err="1" smtClean="0"/>
              <a:t>podglądacz</a:t>
            </a:r>
            <a:r>
              <a:rPr lang="en-GB" dirty="0" smtClean="0"/>
              <a:t>?, </a:t>
            </a:r>
            <a:r>
              <a:rPr lang="en-GB" dirty="0" err="1" smtClean="0"/>
              <a:t>balast</a:t>
            </a:r>
            <a:r>
              <a:rPr lang="en-GB" dirty="0" smtClean="0"/>
              <a:t>?, </a:t>
            </a:r>
            <a:r>
              <a:rPr lang="en-GB" dirty="0" err="1" smtClean="0"/>
              <a:t>kolejne</a:t>
            </a:r>
            <a:r>
              <a:rPr lang="en-GB" dirty="0" smtClean="0"/>
              <a:t> </a:t>
            </a:r>
            <a:r>
              <a:rPr lang="en-GB" dirty="0" err="1" smtClean="0"/>
              <a:t>dziecko</a:t>
            </a:r>
            <a:r>
              <a:rPr lang="en-GB" dirty="0" smtClean="0"/>
              <a:t> do “</a:t>
            </a:r>
            <a:r>
              <a:rPr lang="en-GB" dirty="0" err="1" smtClean="0"/>
              <a:t>zaopiekowania</a:t>
            </a:r>
            <a:r>
              <a:rPr lang="en-GB" dirty="0" smtClean="0"/>
              <a:t>”?, </a:t>
            </a:r>
            <a:r>
              <a:rPr lang="en-GB" dirty="0" err="1" smtClean="0"/>
              <a:t>zmotywowany</a:t>
            </a:r>
            <a:r>
              <a:rPr lang="en-GB" dirty="0" smtClean="0"/>
              <a:t> </a:t>
            </a:r>
            <a:r>
              <a:rPr lang="en-GB" dirty="0" err="1" smtClean="0"/>
              <a:t>jescze-nie</a:t>
            </a:r>
            <a:r>
              <a:rPr lang="en-GB" dirty="0" smtClean="0"/>
              <a:t> </a:t>
            </a:r>
            <a:r>
              <a:rPr lang="en-GB" dirty="0" err="1" smtClean="0"/>
              <a:t>profesjonalista</a:t>
            </a:r>
            <a:r>
              <a:rPr lang="en-GB" dirty="0" smtClean="0"/>
              <a:t>?...);</a:t>
            </a:r>
          </a:p>
          <a:p>
            <a:r>
              <a:rPr lang="en-GB" dirty="0" err="1" smtClean="0"/>
              <a:t>Znaczenie</a:t>
            </a:r>
            <a:r>
              <a:rPr lang="en-GB" dirty="0" smtClean="0"/>
              <a:t> </a:t>
            </a:r>
            <a:r>
              <a:rPr lang="en-GB" dirty="0" err="1" smtClean="0"/>
              <a:t>oczekiwań</a:t>
            </a:r>
            <a:r>
              <a:rPr lang="en-GB" dirty="0" smtClean="0"/>
              <a:t> </a:t>
            </a:r>
            <a:r>
              <a:rPr lang="en-GB" dirty="0" err="1" smtClean="0"/>
              <a:t>otoczenia</a:t>
            </a:r>
            <a:r>
              <a:rPr lang="en-GB" dirty="0" smtClean="0"/>
              <a:t> </a:t>
            </a:r>
            <a:r>
              <a:rPr lang="en-GB" dirty="0" err="1" smtClean="0"/>
              <a:t>dla</a:t>
            </a:r>
            <a:r>
              <a:rPr lang="en-GB" dirty="0" smtClean="0"/>
              <a:t> </a:t>
            </a:r>
            <a:r>
              <a:rPr lang="en-GB" dirty="0" err="1" smtClean="0"/>
              <a:t>kształtowania</a:t>
            </a:r>
            <a:r>
              <a:rPr lang="en-GB" dirty="0" smtClean="0"/>
              <a:t> </a:t>
            </a:r>
            <a:r>
              <a:rPr lang="en-GB" dirty="0" err="1" smtClean="0"/>
              <a:t>się</a:t>
            </a:r>
            <a:r>
              <a:rPr lang="en-GB" dirty="0" smtClean="0"/>
              <a:t> </a:t>
            </a:r>
            <a:r>
              <a:rPr lang="en-GB" dirty="0" err="1" smtClean="0"/>
              <a:t>kompetencji</a:t>
            </a:r>
            <a:r>
              <a:rPr lang="en-GB" dirty="0" smtClean="0"/>
              <a:t>;</a:t>
            </a:r>
          </a:p>
          <a:p>
            <a:r>
              <a:rPr lang="en-GB" dirty="0" err="1" smtClean="0"/>
              <a:t>Kto</a:t>
            </a:r>
            <a:r>
              <a:rPr lang="en-GB" dirty="0"/>
              <a:t> </a:t>
            </a:r>
            <a:r>
              <a:rPr lang="en-GB" dirty="0" smtClean="0"/>
              <a:t>“</a:t>
            </a:r>
            <a:r>
              <a:rPr lang="en-GB" dirty="0" err="1" smtClean="0"/>
              <a:t>odpowiada</a:t>
            </a:r>
            <a:r>
              <a:rPr lang="en-GB" dirty="0" smtClean="0"/>
              <a:t> </a:t>
            </a:r>
            <a:r>
              <a:rPr lang="en-GB" dirty="0" err="1" smtClean="0"/>
              <a:t>za</a:t>
            </a:r>
            <a:r>
              <a:rPr lang="en-GB" dirty="0" smtClean="0"/>
              <a:t> </a:t>
            </a:r>
            <a:r>
              <a:rPr lang="en-GB" dirty="0" err="1" smtClean="0"/>
              <a:t>studenta</a:t>
            </a:r>
            <a:r>
              <a:rPr lang="en-GB" dirty="0" smtClean="0"/>
              <a:t>”?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02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Opieka</a:t>
            </a:r>
            <a:r>
              <a:rPr lang="en-GB" dirty="0" smtClean="0"/>
              <a:t> </a:t>
            </a:r>
            <a:r>
              <a:rPr lang="en-GB" dirty="0" err="1" smtClean="0"/>
              <a:t>nad</a:t>
            </a:r>
            <a:r>
              <a:rPr lang="en-GB" dirty="0" smtClean="0"/>
              <a:t> </a:t>
            </a:r>
            <a:r>
              <a:rPr lang="en-GB" dirty="0" err="1" smtClean="0"/>
              <a:t>studentem</a:t>
            </a:r>
            <a:r>
              <a:rPr lang="en-GB" dirty="0" smtClean="0"/>
              <a:t>. </a:t>
            </a:r>
            <a:r>
              <a:rPr lang="en-GB" dirty="0" err="1" smtClean="0"/>
              <a:t>Zadania</a:t>
            </a:r>
            <a:r>
              <a:rPr lang="en-GB" dirty="0" smtClean="0"/>
              <a:t> </a:t>
            </a:r>
            <a:r>
              <a:rPr lang="en-GB" dirty="0" err="1" smtClean="0"/>
              <a:t>dla</a:t>
            </a:r>
            <a:r>
              <a:rPr lang="en-GB" dirty="0" smtClean="0"/>
              <a:t> </a:t>
            </a:r>
            <a:r>
              <a:rPr lang="en-GB" dirty="0" err="1" smtClean="0"/>
              <a:t>nauczycieli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64368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Otwieranie</a:t>
            </a:r>
            <a:r>
              <a:rPr lang="en-GB" dirty="0" smtClean="0"/>
              <a:t> </a:t>
            </a:r>
            <a:r>
              <a:rPr lang="en-GB" dirty="0" err="1" smtClean="0"/>
              <a:t>drzwi</a:t>
            </a:r>
            <a:r>
              <a:rPr lang="en-GB" dirty="0" smtClean="0"/>
              <a:t> (</a:t>
            </a:r>
            <a:r>
              <a:rPr lang="en-GB" dirty="0" err="1" smtClean="0"/>
              <a:t>interakcja</a:t>
            </a:r>
            <a:r>
              <a:rPr lang="en-GB" dirty="0" smtClean="0"/>
              <a:t>, </a:t>
            </a:r>
            <a:r>
              <a:rPr lang="en-GB" dirty="0" err="1" smtClean="0"/>
              <a:t>komunikacja</a:t>
            </a:r>
            <a:r>
              <a:rPr lang="en-GB" dirty="0" smtClean="0"/>
              <a:t>, </a:t>
            </a:r>
            <a:r>
              <a:rPr lang="en-GB" dirty="0" err="1" smtClean="0"/>
              <a:t>prezentacja</a:t>
            </a:r>
            <a:r>
              <a:rPr lang="en-GB" dirty="0" smtClean="0"/>
              <a:t>);</a:t>
            </a:r>
          </a:p>
          <a:p>
            <a:r>
              <a:rPr lang="en-GB" dirty="0" err="1" smtClean="0"/>
              <a:t>Dzielenie</a:t>
            </a:r>
            <a:r>
              <a:rPr lang="en-GB" dirty="0" smtClean="0"/>
              <a:t> </a:t>
            </a:r>
            <a:r>
              <a:rPr lang="en-GB" dirty="0" err="1" smtClean="0"/>
              <a:t>przestrzeni</a:t>
            </a:r>
            <a:r>
              <a:rPr lang="en-GB" dirty="0" smtClean="0"/>
              <a:t> (“</a:t>
            </a:r>
            <a:r>
              <a:rPr lang="en-GB" dirty="0" err="1" smtClean="0"/>
              <a:t>daj</a:t>
            </a:r>
            <a:r>
              <a:rPr lang="en-GB" dirty="0" smtClean="0"/>
              <a:t> mu </a:t>
            </a:r>
            <a:r>
              <a:rPr lang="en-GB" dirty="0" err="1" smtClean="0"/>
              <a:t>własną</a:t>
            </a:r>
            <a:r>
              <a:rPr lang="en-GB" dirty="0" smtClean="0"/>
              <a:t> </a:t>
            </a:r>
            <a:r>
              <a:rPr lang="en-GB" dirty="0" err="1" smtClean="0"/>
              <a:t>szafkę</a:t>
            </a:r>
            <a:r>
              <a:rPr lang="en-GB" dirty="0" smtClean="0"/>
              <a:t>”, </a:t>
            </a:r>
            <a:r>
              <a:rPr lang="en-GB" dirty="0" err="1" smtClean="0"/>
              <a:t>czyli</a:t>
            </a:r>
            <a:r>
              <a:rPr lang="en-GB" dirty="0" smtClean="0"/>
              <a:t>…);</a:t>
            </a:r>
          </a:p>
          <a:p>
            <a:r>
              <a:rPr lang="en-GB" dirty="0" err="1" smtClean="0"/>
              <a:t>Obserwacja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i="1" dirty="0" smtClean="0"/>
              <a:t>feedback. </a:t>
            </a:r>
            <a:r>
              <a:rPr lang="en-GB" dirty="0" err="1" smtClean="0"/>
              <a:t>Pobudzanie</a:t>
            </a:r>
            <a:r>
              <a:rPr lang="en-GB" i="1" dirty="0" smtClean="0"/>
              <a:t> </a:t>
            </a:r>
            <a:r>
              <a:rPr lang="en-GB" dirty="0" smtClean="0"/>
              <a:t>do </a:t>
            </a:r>
            <a:r>
              <a:rPr lang="en-GB" i="1" dirty="0" err="1" smtClean="0"/>
              <a:t>refleksji</a:t>
            </a:r>
            <a:r>
              <a:rPr lang="en-GB" i="1" dirty="0" smtClean="0"/>
              <a:t> </a:t>
            </a:r>
            <a:r>
              <a:rPr lang="en-GB" i="1" dirty="0" err="1" smtClean="0"/>
              <a:t>nad</a:t>
            </a:r>
            <a:r>
              <a:rPr lang="en-GB" i="1" dirty="0" smtClean="0"/>
              <a:t> </a:t>
            </a:r>
            <a:r>
              <a:rPr lang="en-GB" i="1" dirty="0" err="1" smtClean="0"/>
              <a:t>praktyką</a:t>
            </a:r>
            <a:r>
              <a:rPr lang="en-GB" i="1" dirty="0" smtClean="0"/>
              <a:t>;</a:t>
            </a:r>
          </a:p>
          <a:p>
            <a:r>
              <a:rPr lang="en-GB" i="1" dirty="0" smtClean="0"/>
              <a:t> </a:t>
            </a:r>
            <a:r>
              <a:rPr lang="en-GB" dirty="0" smtClean="0"/>
              <a:t>Mentoring: </a:t>
            </a:r>
            <a:r>
              <a:rPr lang="en-GB" dirty="0" err="1" smtClean="0"/>
              <a:t>modelowanie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coaching </a:t>
            </a:r>
            <a:r>
              <a:rPr lang="en-GB" dirty="0" err="1" smtClean="0"/>
              <a:t>poznawczy</a:t>
            </a:r>
            <a:r>
              <a:rPr lang="en-GB" dirty="0" smtClean="0"/>
              <a:t>. </a:t>
            </a:r>
            <a:r>
              <a:rPr lang="en-GB" dirty="0" err="1" smtClean="0"/>
              <a:t>Rola</a:t>
            </a:r>
            <a:r>
              <a:rPr lang="en-GB" dirty="0" smtClean="0"/>
              <a:t> </a:t>
            </a:r>
            <a:r>
              <a:rPr lang="en-GB" dirty="0" err="1" smtClean="0"/>
              <a:t>pytań</a:t>
            </a:r>
            <a:r>
              <a:rPr lang="en-GB" dirty="0" smtClean="0"/>
              <a:t> </a:t>
            </a:r>
            <a:r>
              <a:rPr lang="en-GB" dirty="0" err="1" smtClean="0"/>
              <a:t>oraz</a:t>
            </a:r>
            <a:r>
              <a:rPr lang="en-GB" dirty="0" smtClean="0"/>
              <a:t> </a:t>
            </a:r>
            <a:r>
              <a:rPr lang="en-GB" dirty="0" err="1" smtClean="0"/>
              <a:t>spostrzeżeń</a:t>
            </a:r>
            <a:r>
              <a:rPr lang="en-GB" dirty="0" smtClean="0"/>
              <a:t> </a:t>
            </a:r>
            <a:r>
              <a:rPr lang="en-GB" dirty="0" err="1" smtClean="0"/>
              <a:t>pobudzajacych</a:t>
            </a:r>
            <a:r>
              <a:rPr lang="en-GB" dirty="0" smtClean="0"/>
              <a:t> do </a:t>
            </a:r>
            <a:r>
              <a:rPr lang="en-GB" dirty="0" err="1" smtClean="0"/>
              <a:t>refleksji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 smtClean="0"/>
              <a:t> </a:t>
            </a:r>
            <a:r>
              <a:rPr lang="en-GB" dirty="0" err="1" smtClean="0"/>
              <a:t>samopoznania</a:t>
            </a:r>
            <a:r>
              <a:rPr lang="en-GB" dirty="0" smtClean="0"/>
              <a:t> (</a:t>
            </a:r>
            <a:r>
              <a:rPr lang="en-GB" dirty="0" err="1" smtClean="0"/>
              <a:t>odkrywaie</a:t>
            </a:r>
            <a:r>
              <a:rPr lang="en-GB" dirty="0" smtClean="0"/>
              <a:t> </a:t>
            </a:r>
            <a:r>
              <a:rPr lang="en-GB" dirty="0" err="1" smtClean="0"/>
              <a:t>mocnych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słabych</a:t>
            </a:r>
            <a:r>
              <a:rPr lang="en-GB" dirty="0" smtClean="0"/>
              <a:t> </a:t>
            </a:r>
            <a:r>
              <a:rPr lang="en-GB" dirty="0" err="1" smtClean="0"/>
              <a:t>stron</a:t>
            </a:r>
            <a:r>
              <a:rPr lang="en-GB" dirty="0" smtClean="0"/>
              <a:t>); </a:t>
            </a:r>
            <a:r>
              <a:rPr lang="en-GB" i="1" dirty="0" err="1" smtClean="0"/>
              <a:t>terminowanie</a:t>
            </a:r>
            <a:r>
              <a:rPr lang="en-GB" i="1" dirty="0" smtClean="0"/>
              <a:t> </a:t>
            </a:r>
            <a:r>
              <a:rPr lang="en-GB" i="1" dirty="0" err="1" smtClean="0"/>
              <a:t>poznawcze</a:t>
            </a:r>
            <a:r>
              <a:rPr lang="en-GB" i="1" dirty="0" smtClean="0"/>
              <a:t> </a:t>
            </a:r>
            <a:r>
              <a:rPr lang="en-GB" dirty="0" smtClean="0"/>
              <a:t>(Brown, Collins);</a:t>
            </a:r>
          </a:p>
          <a:p>
            <a:r>
              <a:rPr lang="en-GB" dirty="0" err="1" smtClean="0"/>
              <a:t>Formułowanie</a:t>
            </a:r>
            <a:r>
              <a:rPr lang="en-GB" dirty="0" smtClean="0"/>
              <a:t> </a:t>
            </a:r>
            <a:r>
              <a:rPr lang="en-GB" dirty="0" err="1" smtClean="0"/>
              <a:t>oczekiwań</a:t>
            </a:r>
            <a:r>
              <a:rPr lang="en-GB" dirty="0" smtClean="0"/>
              <a:t>, </a:t>
            </a:r>
            <a:r>
              <a:rPr lang="en-GB" dirty="0" err="1" smtClean="0"/>
              <a:t>stawianie</a:t>
            </a:r>
            <a:r>
              <a:rPr lang="en-GB" dirty="0" smtClean="0"/>
              <a:t> </a:t>
            </a:r>
            <a:r>
              <a:rPr lang="en-GB" dirty="0" err="1" smtClean="0"/>
              <a:t>wymagań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znaczenie</a:t>
            </a:r>
            <a:r>
              <a:rPr lang="en-GB" dirty="0" smtClean="0"/>
              <a:t> </a:t>
            </a:r>
            <a:r>
              <a:rPr lang="en-GB" i="1" dirty="0" err="1" smtClean="0"/>
              <a:t>przymusu</a:t>
            </a:r>
            <a:r>
              <a:rPr lang="en-GB" i="1" dirty="0" smtClean="0"/>
              <a:t> </a:t>
            </a:r>
            <a:r>
              <a:rPr lang="en-GB" i="1" dirty="0" err="1" smtClean="0"/>
              <a:t>rozwojowego</a:t>
            </a:r>
            <a:r>
              <a:rPr lang="en-GB" dirty="0" smtClean="0"/>
              <a:t> (B. </a:t>
            </a:r>
            <a:r>
              <a:rPr lang="en-GB" dirty="0" err="1" smtClean="0"/>
              <a:t>Nawroczyński</a:t>
            </a:r>
            <a:r>
              <a:rPr lang="en-GB" dirty="0" smtClean="0"/>
              <a:t>);</a:t>
            </a:r>
          </a:p>
          <a:p>
            <a:r>
              <a:rPr lang="en-GB" dirty="0" err="1" smtClean="0"/>
              <a:t>Komunikacja</a:t>
            </a:r>
            <a:r>
              <a:rPr lang="en-GB" dirty="0" smtClean="0"/>
              <a:t>, </a:t>
            </a:r>
            <a:r>
              <a:rPr lang="en-GB" dirty="0" err="1" smtClean="0"/>
              <a:t>komunikacja</a:t>
            </a:r>
            <a:r>
              <a:rPr lang="en-GB" dirty="0" smtClean="0"/>
              <a:t>, </a:t>
            </a:r>
            <a:r>
              <a:rPr lang="en-GB" dirty="0" err="1" smtClean="0"/>
              <a:t>komunikacja</a:t>
            </a:r>
            <a:r>
              <a:rPr lang="en-GB" dirty="0" smtClean="0"/>
              <a:t>…..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654453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Galeria</Template>
  <TotalTime>207</TotalTime>
  <Words>519</Words>
  <Application>Microsoft Macintosh PowerPoint</Application>
  <PresentationFormat>Panoramiczny</PresentationFormat>
  <Paragraphs>39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Calibri</vt:lpstr>
      <vt:lpstr>Gill Sans MT</vt:lpstr>
      <vt:lpstr>Arial</vt:lpstr>
      <vt:lpstr>Galeria</vt:lpstr>
      <vt:lpstr>Nauczycielskie praktyki zawodowe</vt:lpstr>
      <vt:lpstr>Nauczycielskie praktyki zawodowe  a jakościowe praktyki studenckie</vt:lpstr>
      <vt:lpstr>Praktyki nayczycielskie jako wejście w rolę zawodową</vt:lpstr>
      <vt:lpstr>Praktyki nayczycielskie jako wejście w rolę zawodową – aspekt formalny</vt:lpstr>
      <vt:lpstr>Praktyki zawodowe a wejście w rolę społeczną </vt:lpstr>
      <vt:lpstr>Praktyki nauczycielskie jako zanurzenie w kulturze szkoły </vt:lpstr>
      <vt:lpstr>Praktyki nauczycielskie jako źródło samopoznania </vt:lpstr>
      <vt:lpstr>Student na praktyce.  Gość w dom, bóg w dom?</vt:lpstr>
      <vt:lpstr>Opieka nad studentem. Zadania dla nauczycieli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Nauczycielskie praktyki zawodowe</dc:title>
  <dc:creator>Astrid Męczkowska-Christiansen</dc:creator>
  <cp:lastModifiedBy>Astrid Męczkowska-Christiansen</cp:lastModifiedBy>
  <cp:revision>18</cp:revision>
  <dcterms:created xsi:type="dcterms:W3CDTF">2021-01-27T09:29:01Z</dcterms:created>
  <dcterms:modified xsi:type="dcterms:W3CDTF">2021-01-27T12:56:11Z</dcterms:modified>
</cp:coreProperties>
</file>